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embeddedFontLst>
    <p:embeddedFont>
      <p:font typeface="Alliance No.2 Black" panose="00000A00000000000000" pitchFamily="50" charset="0"/>
      <p:bold r:id="rId9"/>
      <p:boldItalic r:id="rId10"/>
    </p:embeddedFont>
    <p:embeddedFont>
      <p:font typeface="Alliance No.2 Medium" panose="00000600000000000000" pitchFamily="50" charset="0"/>
      <p:regular r:id="rId11"/>
      <p:italic r:id="rId12"/>
    </p:embeddedFont>
    <p:embeddedFont>
      <p:font typeface="Alliance No.2 SemiBold" panose="00000700000000000000" pitchFamily="50" charset="0"/>
      <p:bold r:id="rId13"/>
      <p:boldItalic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Calibri Light" panose="020F0302020204030204" pitchFamily="34" charset="0"/>
      <p:regular r:id="rId19"/>
      <p:italic r:id="rId20"/>
    </p:embeddedFont>
  </p:embeddedFontLst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3748C"/>
    <a:srgbClr val="2C465A"/>
    <a:srgbClr val="6F90A9"/>
    <a:srgbClr val="A9B6C2"/>
    <a:srgbClr val="090D0F"/>
    <a:srgbClr val="25343F"/>
    <a:srgbClr val="394F5F"/>
    <a:srgbClr val="161E24"/>
    <a:srgbClr val="1111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>
        <p:scale>
          <a:sx n="75" d="100"/>
          <a:sy n="75" d="100"/>
        </p:scale>
        <p:origin x="586" y="3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23" Type="http://schemas.openxmlformats.org/officeDocument/2006/relationships/theme" Target="theme/theme1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D0A02E-5B43-443C-8DA9-1C785EA938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DE1FE90-84D5-4AE9-8F92-8FBC7B8B43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42D4341-E140-44E7-93DB-E262D14054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2A002-28F8-425A-9B8E-54D9847682BD}" type="datetimeFigureOut">
              <a:rPr lang="es-MX" smtClean="0"/>
              <a:t>06/06/2025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D97145D-EEAE-48A6-B4AD-BB369DC48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7772632-CD3E-439F-846C-D3373302A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0A5F4-E051-4521-BC15-C998DC7F67D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11005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9FAD6D-F459-406D-BBBD-B773555E5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6166FB-2041-4716-A447-D4931A47ED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C3A384A-CAB3-495D-88D8-99CDEB5778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2A002-28F8-425A-9B8E-54D9847682BD}" type="datetimeFigureOut">
              <a:rPr lang="es-MX" smtClean="0"/>
              <a:t>06/06/2025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93D97FB-50DC-45E2-B572-3FEB07130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422FC8F-37AD-4656-B543-4CDDBB222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0A5F4-E051-4521-BC15-C998DC7F67D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01791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D4C589-4252-4AFE-AD96-87ABF95FF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F1E31CF-98F4-417F-A9DE-5D94EE30D1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1B63B22-36E2-4B9F-9DA3-77FFED7BC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2A002-28F8-425A-9B8E-54D9847682BD}" type="datetimeFigureOut">
              <a:rPr lang="es-MX" smtClean="0"/>
              <a:t>06/06/2025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0CF5E59-A4D2-43ED-8535-94D2957B7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F347E01-06A5-42D5-9655-5AF75E381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0A5F4-E051-4521-BC15-C998DC7F67D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44958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7F0C3B-051C-4314-8F11-BA545FFE1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B4E8F4F-8F88-4A52-BD77-CE114ECAF0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580948F-B4DA-46B5-89E6-22EB8A4F8B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9CB390A-E5E0-45FF-B0D4-B14367B83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2A002-28F8-425A-9B8E-54D9847682BD}" type="datetimeFigureOut">
              <a:rPr lang="es-MX" smtClean="0"/>
              <a:t>06/06/2025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26AC716-1D39-4B75-9266-3496E4402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4268433-BAD2-498E-9BC0-57AB2D5CD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0A5F4-E051-4521-BC15-C998DC7F67D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55619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7D5020-0B27-4932-909C-A9A770FAA0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1F0F297-A370-415A-B8E8-67DEA14208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29E896B-A395-4EC4-86BD-A9BC2A792C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ABDF42E-7559-4A8E-B199-2BDB653144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1DEEA08-6D14-4D9C-801C-C616693DEE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4AD9FAF-33DF-4B49-806E-D048F87B1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2A002-28F8-425A-9B8E-54D9847682BD}" type="datetimeFigureOut">
              <a:rPr lang="es-MX" smtClean="0"/>
              <a:t>06/06/2025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506CA11-ED17-4BAA-AF31-562A60280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18926B3-D38C-499F-B220-335BC35C9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0A5F4-E051-4521-BC15-C998DC7F67D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683215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5B5B2F-4128-4FC3-9FEE-61358EFEA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C29CCF4-889E-4404-B2B2-C5DA536D32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2A002-28F8-425A-9B8E-54D9847682BD}" type="datetimeFigureOut">
              <a:rPr lang="es-MX" smtClean="0"/>
              <a:t>06/06/2025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FE51235-813E-4E2C-B64B-3F592DF9A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2B04D21-6CBB-4BDD-BBA8-85D5781F7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0A5F4-E051-4521-BC15-C998DC7F67D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70547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89F2245-6D85-4E20-B7DD-C46E34254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2A002-28F8-425A-9B8E-54D9847682BD}" type="datetimeFigureOut">
              <a:rPr lang="es-MX" smtClean="0"/>
              <a:t>06/06/2025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391FB77-237E-4913-8876-7214FDA5F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1463224-3C66-41A4-9422-9370D0A9E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0A5F4-E051-4521-BC15-C998DC7F67D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98300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7D45C9-9B51-4918-8F32-A81A9AB41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AF76321-9E78-4F48-935D-03AC12C994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0ABA106-475B-4A18-9EA2-721B284629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74BDF89-2090-41F5-8FCB-DDC34CE83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2A002-28F8-425A-9B8E-54D9847682BD}" type="datetimeFigureOut">
              <a:rPr lang="es-MX" smtClean="0"/>
              <a:t>06/06/2025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252F6DE-6C0E-4429-8472-DA894867F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846459B-466C-4126-A731-58B5D0094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0A5F4-E051-4521-BC15-C998DC7F67D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01844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2AAE4-754A-4402-B110-17C3C0AE8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12768C8-D350-41FE-A9A0-4A011D45BB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15C84D1-4813-4C65-92B8-C797EB0BC9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A6977F0-6DC4-49EF-A16E-9AD469836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2A002-28F8-425A-9B8E-54D9847682BD}" type="datetimeFigureOut">
              <a:rPr lang="es-MX" smtClean="0"/>
              <a:t>06/06/2025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2F71670-EFD5-4967-B65C-E98C2202A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6120CCC-CC20-4E47-A07A-058C708BF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0A5F4-E051-4521-BC15-C998DC7F67D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7123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71FE34-FB19-44ED-B07A-BF38564B5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0CFDEBB-C2A5-4F18-BBA3-0E4FEF3C28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83202FA-D931-433A-8568-340F98E7A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2A002-28F8-425A-9B8E-54D9847682BD}" type="datetimeFigureOut">
              <a:rPr lang="es-MX" smtClean="0"/>
              <a:t>06/06/2025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8E82B4-812E-4F06-8D2C-8B5A8DE93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38A6356-2DD8-423C-9E16-A0F6226C2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0A5F4-E051-4521-BC15-C998DC7F67D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667180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ED0DFE2-814A-4DC9-8082-CCFB465A19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5A6E345-CB2D-48FA-9CEA-0ABF1715EF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B6A916D-B0CF-4B32-ADB9-41749D02DC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2A002-28F8-425A-9B8E-54D9847682BD}" type="datetimeFigureOut">
              <a:rPr lang="es-MX" smtClean="0"/>
              <a:t>06/06/2025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6B0FAE9-459D-4504-8E28-9E43C99A75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C3255CC-D8BB-4376-A697-43916C089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0A5F4-E051-4521-BC15-C998DC7F67D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0860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EB938B1-EF41-4D71-B11D-E5313F34DC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6BC2E96-6453-4816-A399-5C4C19FD79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B0123E9-D711-47D7-B4DB-A82C11DB0B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A2A002-28F8-425A-9B8E-54D9847682BD}" type="datetimeFigureOut">
              <a:rPr lang="es-MX" smtClean="0"/>
              <a:t>06/06/2025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AF5CB24-1BA2-45F9-A16A-11D4B63998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4304536-3947-4465-B44B-A23097C066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50A5F4-E051-4521-BC15-C998DC7F67D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77464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8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0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2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 descr="Mosaicos de pizarra negra">
            <a:extLst>
              <a:ext uri="{FF2B5EF4-FFF2-40B4-BE49-F238E27FC236}">
                <a16:creationId xmlns:a16="http://schemas.microsoft.com/office/drawing/2014/main" id="{4E212C42-B38C-424F-8FD6-D7D726ED9D8D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-2"/>
            <a:ext cx="10287000" cy="6858000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E7569F45-1F70-4283-AAA2-2FA9D982E493}"/>
              </a:ext>
            </a:extLst>
          </p:cNvPr>
          <p:cNvSpPr/>
          <p:nvPr/>
        </p:nvSpPr>
        <p:spPr>
          <a:xfrm>
            <a:off x="0" y="0"/>
            <a:ext cx="1979281" cy="6858000"/>
          </a:xfrm>
          <a:prstGeom prst="rect">
            <a:avLst/>
          </a:prstGeom>
          <a:solidFill>
            <a:srgbClr val="2534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268D3AC-328B-466B-965F-EAD76B1F38FE}"/>
              </a:ext>
            </a:extLst>
          </p:cNvPr>
          <p:cNvSpPr txBox="1"/>
          <p:nvPr/>
        </p:nvSpPr>
        <p:spPr>
          <a:xfrm rot="16200000">
            <a:off x="-2416868" y="1678912"/>
            <a:ext cx="669304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8000" dirty="0">
                <a:solidFill>
                  <a:schemeClr val="bg1"/>
                </a:solidFill>
                <a:latin typeface="Alliance No.2 Black" panose="00000A00000000000000" pitchFamily="50" charset="0"/>
              </a:rPr>
              <a:t>KPIS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2B7C04B-56F5-4790-8A26-5560BDB2FAFB}"/>
              </a:ext>
            </a:extLst>
          </p:cNvPr>
          <p:cNvSpPr txBox="1"/>
          <p:nvPr/>
        </p:nvSpPr>
        <p:spPr>
          <a:xfrm>
            <a:off x="1" y="6214702"/>
            <a:ext cx="187867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>
                <a:solidFill>
                  <a:srgbClr val="6F90A9"/>
                </a:solidFill>
                <a:latin typeface="Alliance No.2 Black" panose="00000A00000000000000" pitchFamily="50" charset="0"/>
              </a:rPr>
              <a:t>REPORT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315CC72-3652-49E8-8BAA-F834F8186FCA}"/>
              </a:ext>
            </a:extLst>
          </p:cNvPr>
          <p:cNvSpPr txBox="1"/>
          <p:nvPr/>
        </p:nvSpPr>
        <p:spPr>
          <a:xfrm>
            <a:off x="0" y="281912"/>
            <a:ext cx="203747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600" dirty="0">
                <a:solidFill>
                  <a:srgbClr val="6F90A9"/>
                </a:solidFill>
                <a:latin typeface="Alliance No.2 Black" panose="00000A00000000000000" pitchFamily="50" charset="0"/>
              </a:rPr>
              <a:t>MONTHLY</a:t>
            </a:r>
          </a:p>
        </p:txBody>
      </p:sp>
      <p:sp>
        <p:nvSpPr>
          <p:cNvPr id="8" name="Triángulo isósceles 7">
            <a:extLst>
              <a:ext uri="{FF2B5EF4-FFF2-40B4-BE49-F238E27FC236}">
                <a16:creationId xmlns:a16="http://schemas.microsoft.com/office/drawing/2014/main" id="{627E5255-1D91-4DDC-8FF4-5828E7A18791}"/>
              </a:ext>
            </a:extLst>
          </p:cNvPr>
          <p:cNvSpPr/>
          <p:nvPr/>
        </p:nvSpPr>
        <p:spPr>
          <a:xfrm rot="10800000">
            <a:off x="0" y="2460"/>
            <a:ext cx="2037470" cy="327789"/>
          </a:xfrm>
          <a:prstGeom prst="triangle">
            <a:avLst/>
          </a:prstGeom>
          <a:solidFill>
            <a:srgbClr val="090D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0" name="Rectángulo: esquinas diagonales redondeadas 19">
            <a:extLst>
              <a:ext uri="{FF2B5EF4-FFF2-40B4-BE49-F238E27FC236}">
                <a16:creationId xmlns:a16="http://schemas.microsoft.com/office/drawing/2014/main" id="{6897BF32-F995-43F4-9996-913B510CBF3F}"/>
              </a:ext>
            </a:extLst>
          </p:cNvPr>
          <p:cNvSpPr/>
          <p:nvPr/>
        </p:nvSpPr>
        <p:spPr>
          <a:xfrm>
            <a:off x="2983576" y="4133372"/>
            <a:ext cx="8129848" cy="741600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2C465A"/>
          </a:solidFill>
          <a:ln w="28575">
            <a:solidFill>
              <a:srgbClr val="53748C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s-MX" sz="2500" b="1" dirty="0">
                <a:solidFill>
                  <a:schemeClr val="bg1"/>
                </a:solidFill>
                <a:latin typeface="Alliance No.2 Black" panose="00000A00000000000000" pitchFamily="50" charset="0"/>
              </a:rPr>
              <a:t>COSTO POR CONTRATACIÓN	</a:t>
            </a:r>
          </a:p>
        </p:txBody>
      </p:sp>
      <p:sp>
        <p:nvSpPr>
          <p:cNvPr id="19" name="Rectángulo: esquinas diagonales redondeadas 18">
            <a:extLst>
              <a:ext uri="{FF2B5EF4-FFF2-40B4-BE49-F238E27FC236}">
                <a16:creationId xmlns:a16="http://schemas.microsoft.com/office/drawing/2014/main" id="{6C59C8E1-2D14-41DE-A4A5-FC05F40A92BA}"/>
              </a:ext>
            </a:extLst>
          </p:cNvPr>
          <p:cNvSpPr/>
          <p:nvPr/>
        </p:nvSpPr>
        <p:spPr>
          <a:xfrm>
            <a:off x="2983576" y="3399049"/>
            <a:ext cx="8129848" cy="741600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2C465A"/>
          </a:solidFill>
          <a:ln w="28575">
            <a:solidFill>
              <a:srgbClr val="53748C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s-MX" sz="2500" b="1" dirty="0">
                <a:solidFill>
                  <a:schemeClr val="bg1"/>
                </a:solidFill>
                <a:latin typeface="Alliance No.2 Black" panose="00000A00000000000000" pitchFamily="50" charset="0"/>
              </a:rPr>
              <a:t>OFERTAS ACEPTADAS</a:t>
            </a:r>
          </a:p>
        </p:txBody>
      </p:sp>
      <p:sp>
        <p:nvSpPr>
          <p:cNvPr id="18" name="Rectángulo: esquinas diagonales redondeadas 17">
            <a:extLst>
              <a:ext uri="{FF2B5EF4-FFF2-40B4-BE49-F238E27FC236}">
                <a16:creationId xmlns:a16="http://schemas.microsoft.com/office/drawing/2014/main" id="{F4A0EF98-5FE2-4CBD-979B-C4CEC3A54664}"/>
              </a:ext>
            </a:extLst>
          </p:cNvPr>
          <p:cNvSpPr/>
          <p:nvPr/>
        </p:nvSpPr>
        <p:spPr>
          <a:xfrm>
            <a:off x="2983576" y="2664725"/>
            <a:ext cx="8129848" cy="741600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2C465A"/>
          </a:solidFill>
          <a:ln w="28575">
            <a:solidFill>
              <a:srgbClr val="53748C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s-MX" sz="2500" b="1" dirty="0">
                <a:solidFill>
                  <a:schemeClr val="bg1"/>
                </a:solidFill>
                <a:latin typeface="Alliance No.2 Black" panose="00000A00000000000000" pitchFamily="50" charset="0"/>
              </a:rPr>
              <a:t>TIME TO FILL </a:t>
            </a:r>
          </a:p>
        </p:txBody>
      </p:sp>
      <p:sp>
        <p:nvSpPr>
          <p:cNvPr id="17" name="Rectángulo: esquinas diagonales redondeadas 16">
            <a:extLst>
              <a:ext uri="{FF2B5EF4-FFF2-40B4-BE49-F238E27FC236}">
                <a16:creationId xmlns:a16="http://schemas.microsoft.com/office/drawing/2014/main" id="{522ED175-B446-403F-8814-5D20ABF40869}"/>
              </a:ext>
            </a:extLst>
          </p:cNvPr>
          <p:cNvSpPr/>
          <p:nvPr/>
        </p:nvSpPr>
        <p:spPr>
          <a:xfrm>
            <a:off x="2983576" y="1930401"/>
            <a:ext cx="8129848" cy="741600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2C465A"/>
          </a:solidFill>
          <a:ln w="28575">
            <a:solidFill>
              <a:srgbClr val="53748C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s-MX" sz="2500" b="1" dirty="0">
                <a:solidFill>
                  <a:schemeClr val="bg1"/>
                </a:solidFill>
                <a:latin typeface="Alliance No.2 Black" panose="00000A00000000000000" pitchFamily="50" charset="0"/>
              </a:rPr>
              <a:t>TIME TO HIRE</a:t>
            </a:r>
          </a:p>
        </p:txBody>
      </p:sp>
      <p:sp>
        <p:nvSpPr>
          <p:cNvPr id="15" name="Rectángulo: esquinas diagonales redondeadas 14">
            <a:extLst>
              <a:ext uri="{FF2B5EF4-FFF2-40B4-BE49-F238E27FC236}">
                <a16:creationId xmlns:a16="http://schemas.microsoft.com/office/drawing/2014/main" id="{C398694D-6175-4F23-B237-1A5174A54070}"/>
              </a:ext>
            </a:extLst>
          </p:cNvPr>
          <p:cNvSpPr/>
          <p:nvPr/>
        </p:nvSpPr>
        <p:spPr>
          <a:xfrm>
            <a:off x="2983576" y="1194608"/>
            <a:ext cx="8129848" cy="743069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2C465A"/>
          </a:solidFill>
          <a:ln w="28575">
            <a:solidFill>
              <a:srgbClr val="53748C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s-MX" sz="2500" b="1" dirty="0">
                <a:solidFill>
                  <a:schemeClr val="bg1"/>
                </a:solidFill>
                <a:latin typeface="Alliance No.2 Black" panose="00000A00000000000000" pitchFamily="50" charset="0"/>
              </a:rPr>
              <a:t>VACANTES ABIERTAS VS. CERRADAS</a:t>
            </a:r>
          </a:p>
        </p:txBody>
      </p:sp>
      <p:pic>
        <p:nvPicPr>
          <p:cNvPr id="22" name="Imagen 21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A0BD85F4-1C27-46B0-A39B-409378B10F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520" y="6333401"/>
            <a:ext cx="717371" cy="478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29024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 descr="Mosaicos de pizarra negra">
            <a:extLst>
              <a:ext uri="{FF2B5EF4-FFF2-40B4-BE49-F238E27FC236}">
                <a16:creationId xmlns:a16="http://schemas.microsoft.com/office/drawing/2014/main" id="{4E212C42-B38C-424F-8FD6-D7D726ED9D8D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-2"/>
            <a:ext cx="10287000" cy="6858000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E7569F45-1F70-4283-AAA2-2FA9D982E493}"/>
              </a:ext>
            </a:extLst>
          </p:cNvPr>
          <p:cNvSpPr/>
          <p:nvPr/>
        </p:nvSpPr>
        <p:spPr>
          <a:xfrm>
            <a:off x="0" y="0"/>
            <a:ext cx="1979281" cy="6858000"/>
          </a:xfrm>
          <a:prstGeom prst="rect">
            <a:avLst/>
          </a:prstGeom>
          <a:solidFill>
            <a:srgbClr val="2534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268D3AC-328B-466B-965F-EAD76B1F38FE}"/>
              </a:ext>
            </a:extLst>
          </p:cNvPr>
          <p:cNvSpPr txBox="1"/>
          <p:nvPr/>
        </p:nvSpPr>
        <p:spPr>
          <a:xfrm rot="16200000">
            <a:off x="-2416868" y="1678912"/>
            <a:ext cx="669304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8000" dirty="0">
                <a:solidFill>
                  <a:schemeClr val="bg1"/>
                </a:solidFill>
                <a:latin typeface="Alliance No.2 Black" panose="00000A00000000000000" pitchFamily="50" charset="0"/>
              </a:rPr>
              <a:t>KPIS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2B7C04B-56F5-4790-8A26-5560BDB2FAFB}"/>
              </a:ext>
            </a:extLst>
          </p:cNvPr>
          <p:cNvSpPr txBox="1"/>
          <p:nvPr/>
        </p:nvSpPr>
        <p:spPr>
          <a:xfrm>
            <a:off x="1" y="6214702"/>
            <a:ext cx="187867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>
                <a:solidFill>
                  <a:srgbClr val="6F90A9"/>
                </a:solidFill>
                <a:latin typeface="Alliance No.2 Black" panose="00000A00000000000000" pitchFamily="50" charset="0"/>
              </a:rPr>
              <a:t>REPORT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315CC72-3652-49E8-8BAA-F834F8186FCA}"/>
              </a:ext>
            </a:extLst>
          </p:cNvPr>
          <p:cNvSpPr txBox="1"/>
          <p:nvPr/>
        </p:nvSpPr>
        <p:spPr>
          <a:xfrm>
            <a:off x="0" y="281912"/>
            <a:ext cx="203747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600" dirty="0">
                <a:solidFill>
                  <a:srgbClr val="6F90A9"/>
                </a:solidFill>
                <a:latin typeface="Alliance No.2 Black" panose="00000A00000000000000" pitchFamily="50" charset="0"/>
              </a:rPr>
              <a:t>MONTHLY</a:t>
            </a:r>
          </a:p>
        </p:txBody>
      </p:sp>
      <p:sp>
        <p:nvSpPr>
          <p:cNvPr id="8" name="Triángulo isósceles 7">
            <a:extLst>
              <a:ext uri="{FF2B5EF4-FFF2-40B4-BE49-F238E27FC236}">
                <a16:creationId xmlns:a16="http://schemas.microsoft.com/office/drawing/2014/main" id="{627E5255-1D91-4DDC-8FF4-5828E7A18791}"/>
              </a:ext>
            </a:extLst>
          </p:cNvPr>
          <p:cNvSpPr/>
          <p:nvPr/>
        </p:nvSpPr>
        <p:spPr>
          <a:xfrm rot="10800000">
            <a:off x="0" y="2460"/>
            <a:ext cx="2037470" cy="327789"/>
          </a:xfrm>
          <a:prstGeom prst="triangle">
            <a:avLst/>
          </a:prstGeom>
          <a:solidFill>
            <a:srgbClr val="090D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0" name="Rectángulo: esquinas diagonales redondeadas 19">
            <a:extLst>
              <a:ext uri="{FF2B5EF4-FFF2-40B4-BE49-F238E27FC236}">
                <a16:creationId xmlns:a16="http://schemas.microsoft.com/office/drawing/2014/main" id="{6897BF32-F995-43F4-9996-913B510CBF3F}"/>
              </a:ext>
            </a:extLst>
          </p:cNvPr>
          <p:cNvSpPr/>
          <p:nvPr/>
        </p:nvSpPr>
        <p:spPr>
          <a:xfrm>
            <a:off x="2983576" y="5473102"/>
            <a:ext cx="8129848" cy="741600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2C465A"/>
          </a:solidFill>
          <a:ln w="28575">
            <a:solidFill>
              <a:srgbClr val="53748C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s-MX" sz="2500" b="1" dirty="0">
                <a:solidFill>
                  <a:schemeClr val="bg1"/>
                </a:solidFill>
                <a:latin typeface="Alliance No.2 Black" panose="00000A00000000000000" pitchFamily="50" charset="0"/>
              </a:rPr>
              <a:t>COSTO POR CONTRATACIÓN	</a:t>
            </a:r>
          </a:p>
        </p:txBody>
      </p:sp>
      <p:sp>
        <p:nvSpPr>
          <p:cNvPr id="19" name="Rectángulo: esquinas diagonales redondeadas 18">
            <a:extLst>
              <a:ext uri="{FF2B5EF4-FFF2-40B4-BE49-F238E27FC236}">
                <a16:creationId xmlns:a16="http://schemas.microsoft.com/office/drawing/2014/main" id="{6C59C8E1-2D14-41DE-A4A5-FC05F40A92BA}"/>
              </a:ext>
            </a:extLst>
          </p:cNvPr>
          <p:cNvSpPr/>
          <p:nvPr/>
        </p:nvSpPr>
        <p:spPr>
          <a:xfrm>
            <a:off x="2983576" y="4738779"/>
            <a:ext cx="8129848" cy="741600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2C465A"/>
          </a:solidFill>
          <a:ln w="28575">
            <a:solidFill>
              <a:srgbClr val="53748C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s-MX" sz="2500" b="1" dirty="0">
                <a:solidFill>
                  <a:schemeClr val="bg1"/>
                </a:solidFill>
                <a:latin typeface="Alliance No.2 Black" panose="00000A00000000000000" pitchFamily="50" charset="0"/>
              </a:rPr>
              <a:t>OFERTAS ACEPTADAS</a:t>
            </a:r>
          </a:p>
        </p:txBody>
      </p:sp>
      <p:sp>
        <p:nvSpPr>
          <p:cNvPr id="18" name="Rectángulo: esquinas diagonales redondeadas 17">
            <a:extLst>
              <a:ext uri="{FF2B5EF4-FFF2-40B4-BE49-F238E27FC236}">
                <a16:creationId xmlns:a16="http://schemas.microsoft.com/office/drawing/2014/main" id="{F4A0EF98-5FE2-4CBD-979B-C4CEC3A54664}"/>
              </a:ext>
            </a:extLst>
          </p:cNvPr>
          <p:cNvSpPr/>
          <p:nvPr/>
        </p:nvSpPr>
        <p:spPr>
          <a:xfrm>
            <a:off x="2983576" y="4004455"/>
            <a:ext cx="8129848" cy="741600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2C465A"/>
          </a:solidFill>
          <a:ln w="28575">
            <a:solidFill>
              <a:srgbClr val="53748C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s-MX" sz="2500" b="1" dirty="0">
                <a:solidFill>
                  <a:schemeClr val="bg1"/>
                </a:solidFill>
                <a:latin typeface="Alliance No.2 Black" panose="00000A00000000000000" pitchFamily="50" charset="0"/>
              </a:rPr>
              <a:t>TIME TO FILL </a:t>
            </a:r>
          </a:p>
        </p:txBody>
      </p:sp>
      <p:sp>
        <p:nvSpPr>
          <p:cNvPr id="17" name="Rectángulo: esquinas diagonales redondeadas 16">
            <a:extLst>
              <a:ext uri="{FF2B5EF4-FFF2-40B4-BE49-F238E27FC236}">
                <a16:creationId xmlns:a16="http://schemas.microsoft.com/office/drawing/2014/main" id="{522ED175-B446-403F-8814-5D20ABF40869}"/>
              </a:ext>
            </a:extLst>
          </p:cNvPr>
          <p:cNvSpPr/>
          <p:nvPr/>
        </p:nvSpPr>
        <p:spPr>
          <a:xfrm>
            <a:off x="2983576" y="3270131"/>
            <a:ext cx="8129848" cy="741600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2C465A"/>
          </a:solidFill>
          <a:ln w="28575">
            <a:solidFill>
              <a:srgbClr val="53748C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s-MX" sz="2500" b="1" dirty="0">
                <a:solidFill>
                  <a:schemeClr val="bg1"/>
                </a:solidFill>
                <a:latin typeface="Alliance No.2 Black" panose="00000A00000000000000" pitchFamily="50" charset="0"/>
              </a:rPr>
              <a:t>TIME TO HIRE</a:t>
            </a:r>
          </a:p>
        </p:txBody>
      </p:sp>
      <p:sp>
        <p:nvSpPr>
          <p:cNvPr id="15" name="Rectángulo: esquinas diagonales redondeadas 14">
            <a:extLst>
              <a:ext uri="{FF2B5EF4-FFF2-40B4-BE49-F238E27FC236}">
                <a16:creationId xmlns:a16="http://schemas.microsoft.com/office/drawing/2014/main" id="{C398694D-6175-4F23-B237-1A5174A54070}"/>
              </a:ext>
            </a:extLst>
          </p:cNvPr>
          <p:cNvSpPr/>
          <p:nvPr/>
        </p:nvSpPr>
        <p:spPr>
          <a:xfrm>
            <a:off x="2983576" y="330250"/>
            <a:ext cx="8129848" cy="2939879"/>
          </a:xfrm>
          <a:prstGeom prst="round2DiagRect">
            <a:avLst>
              <a:gd name="adj1" fmla="val 13022"/>
              <a:gd name="adj2" fmla="val 0"/>
            </a:avLst>
          </a:prstGeom>
          <a:solidFill>
            <a:srgbClr val="2C465A">
              <a:alpha val="50000"/>
            </a:srgbClr>
          </a:solidFill>
          <a:ln w="28575">
            <a:solidFill>
              <a:srgbClr val="53748C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s-MX" sz="2500" b="1" dirty="0">
                <a:solidFill>
                  <a:schemeClr val="bg1"/>
                </a:solidFill>
                <a:latin typeface="Alliance No.2 Black" panose="00000A00000000000000" pitchFamily="50" charset="0"/>
              </a:rPr>
              <a:t>VACANTES ABIERTAS VS. CERRADAS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9DC1E279-D4CE-419A-8257-BEF2E754FE5C}"/>
              </a:ext>
            </a:extLst>
          </p:cNvPr>
          <p:cNvSpPr txBox="1"/>
          <p:nvPr/>
        </p:nvSpPr>
        <p:spPr>
          <a:xfrm>
            <a:off x="5303520" y="914400"/>
            <a:ext cx="15341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b="1" i="0" dirty="0">
                <a:solidFill>
                  <a:schemeClr val="bg1"/>
                </a:solidFill>
                <a:effectLst/>
                <a:latin typeface="Alliance No.2 SemiBold" panose="00000700000000000000" pitchFamily="50" charset="0"/>
              </a:rPr>
              <a:t>Meta</a:t>
            </a:r>
            <a:endParaRPr lang="es-MX" dirty="0">
              <a:solidFill>
                <a:schemeClr val="bg1"/>
              </a:solidFill>
              <a:latin typeface="Alliance No.2 SemiBold" panose="00000700000000000000" pitchFamily="50" charset="0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C651A21-89EA-472F-B5B2-98F941DE733F}"/>
              </a:ext>
            </a:extLst>
          </p:cNvPr>
          <p:cNvSpPr txBox="1"/>
          <p:nvPr/>
        </p:nvSpPr>
        <p:spPr>
          <a:xfrm>
            <a:off x="7550932" y="914400"/>
            <a:ext cx="15341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b="1" i="0" dirty="0">
                <a:solidFill>
                  <a:schemeClr val="bg1"/>
                </a:solidFill>
                <a:effectLst/>
                <a:latin typeface="Alliance No.2 SemiBold" panose="00000700000000000000" pitchFamily="50" charset="0"/>
              </a:rPr>
              <a:t>Actual</a:t>
            </a:r>
            <a:endParaRPr lang="es-MX" dirty="0">
              <a:solidFill>
                <a:schemeClr val="bg1"/>
              </a:solidFill>
              <a:latin typeface="Alliance No.2 SemiBold" panose="00000700000000000000" pitchFamily="50" charset="0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550ADEC1-F522-4477-80DD-AA1BE16F18A8}"/>
              </a:ext>
            </a:extLst>
          </p:cNvPr>
          <p:cNvSpPr txBox="1"/>
          <p:nvPr/>
        </p:nvSpPr>
        <p:spPr>
          <a:xfrm>
            <a:off x="4958080" y="1259840"/>
            <a:ext cx="1879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6000" b="1" i="0" dirty="0">
                <a:solidFill>
                  <a:schemeClr val="bg1"/>
                </a:solidFill>
                <a:effectLst/>
                <a:latin typeface="Alliance No.2 SemiBold" panose="00000700000000000000" pitchFamily="50" charset="0"/>
              </a:rPr>
              <a:t>85%</a:t>
            </a:r>
            <a:endParaRPr lang="es-MX" sz="6000" dirty="0">
              <a:solidFill>
                <a:schemeClr val="bg1"/>
              </a:solidFill>
              <a:latin typeface="Alliance No.2 SemiBold" panose="00000700000000000000" pitchFamily="50" charset="0"/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25DDF8B7-C3BF-4D16-8685-356D5DB13E8B}"/>
              </a:ext>
            </a:extLst>
          </p:cNvPr>
          <p:cNvSpPr txBox="1"/>
          <p:nvPr/>
        </p:nvSpPr>
        <p:spPr>
          <a:xfrm>
            <a:off x="7364588" y="1259840"/>
            <a:ext cx="1879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6000" b="1" i="0" dirty="0">
                <a:solidFill>
                  <a:schemeClr val="bg1"/>
                </a:solidFill>
                <a:effectLst/>
                <a:latin typeface="Alliance No.2 SemiBold" panose="00000700000000000000" pitchFamily="50" charset="0"/>
              </a:rPr>
              <a:t>72%</a:t>
            </a:r>
            <a:endParaRPr lang="es-MX" sz="6000" dirty="0">
              <a:solidFill>
                <a:schemeClr val="bg1"/>
              </a:solidFill>
              <a:latin typeface="Alliance No.2 SemiBold" panose="00000700000000000000" pitchFamily="50" charset="0"/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43958918-F240-4E98-801C-ED3C97863982}"/>
              </a:ext>
            </a:extLst>
          </p:cNvPr>
          <p:cNvSpPr txBox="1"/>
          <p:nvPr/>
        </p:nvSpPr>
        <p:spPr>
          <a:xfrm>
            <a:off x="3627120" y="2234863"/>
            <a:ext cx="6868160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500" b="1" i="0" dirty="0">
                <a:solidFill>
                  <a:schemeClr val="bg1"/>
                </a:solidFill>
                <a:effectLst/>
                <a:latin typeface="Alliance No.2 SemiBold" panose="00000700000000000000" pitchFamily="50" charset="0"/>
              </a:rPr>
              <a:t>Este mes solo se cubrieron el 72% de las vacantes (+5% vs. abril), principalmente por demoras en la aprobación de JD para roles técnicos (3 puestos pendientes) y falta de candidatos senior en el pipeline.</a:t>
            </a:r>
          </a:p>
        </p:txBody>
      </p:sp>
      <p:pic>
        <p:nvPicPr>
          <p:cNvPr id="9" name="Gráfico 8" descr="Lista de comprobación con relleno sólido">
            <a:extLst>
              <a:ext uri="{FF2B5EF4-FFF2-40B4-BE49-F238E27FC236}">
                <a16:creationId xmlns:a16="http://schemas.microsoft.com/office/drawing/2014/main" id="{4D235499-5FDC-4246-BEEA-AF0BADEA98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56923" y="950622"/>
            <a:ext cx="1342061" cy="1342061"/>
          </a:xfrm>
          <a:prstGeom prst="rect">
            <a:avLst/>
          </a:prstGeom>
        </p:spPr>
      </p:pic>
      <p:pic>
        <p:nvPicPr>
          <p:cNvPr id="24" name="Imagen 23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13F294D7-ECD1-494A-9EC6-779687F493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520" y="6333401"/>
            <a:ext cx="717371" cy="478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8071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 descr="Mosaicos de pizarra negra">
            <a:extLst>
              <a:ext uri="{FF2B5EF4-FFF2-40B4-BE49-F238E27FC236}">
                <a16:creationId xmlns:a16="http://schemas.microsoft.com/office/drawing/2014/main" id="{4E212C42-B38C-424F-8FD6-D7D726ED9D8D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-2"/>
            <a:ext cx="10287000" cy="6858000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E7569F45-1F70-4283-AAA2-2FA9D982E493}"/>
              </a:ext>
            </a:extLst>
          </p:cNvPr>
          <p:cNvSpPr/>
          <p:nvPr/>
        </p:nvSpPr>
        <p:spPr>
          <a:xfrm>
            <a:off x="0" y="0"/>
            <a:ext cx="1979281" cy="6858000"/>
          </a:xfrm>
          <a:prstGeom prst="rect">
            <a:avLst/>
          </a:prstGeom>
          <a:solidFill>
            <a:srgbClr val="2534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268D3AC-328B-466B-965F-EAD76B1F38FE}"/>
              </a:ext>
            </a:extLst>
          </p:cNvPr>
          <p:cNvSpPr txBox="1"/>
          <p:nvPr/>
        </p:nvSpPr>
        <p:spPr>
          <a:xfrm rot="16200000">
            <a:off x="-2416868" y="1678912"/>
            <a:ext cx="669304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8000" dirty="0">
                <a:solidFill>
                  <a:schemeClr val="bg1"/>
                </a:solidFill>
                <a:latin typeface="Alliance No.2 Black" panose="00000A00000000000000" pitchFamily="50" charset="0"/>
              </a:rPr>
              <a:t>KPIS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2B7C04B-56F5-4790-8A26-5560BDB2FAFB}"/>
              </a:ext>
            </a:extLst>
          </p:cNvPr>
          <p:cNvSpPr txBox="1"/>
          <p:nvPr/>
        </p:nvSpPr>
        <p:spPr>
          <a:xfrm>
            <a:off x="1" y="6214702"/>
            <a:ext cx="187867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>
                <a:solidFill>
                  <a:srgbClr val="6F90A9"/>
                </a:solidFill>
                <a:latin typeface="Alliance No.2 Black" panose="00000A00000000000000" pitchFamily="50" charset="0"/>
              </a:rPr>
              <a:t>REPORT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315CC72-3652-49E8-8BAA-F834F8186FCA}"/>
              </a:ext>
            </a:extLst>
          </p:cNvPr>
          <p:cNvSpPr txBox="1"/>
          <p:nvPr/>
        </p:nvSpPr>
        <p:spPr>
          <a:xfrm>
            <a:off x="0" y="281912"/>
            <a:ext cx="203747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600" dirty="0">
                <a:solidFill>
                  <a:srgbClr val="6F90A9"/>
                </a:solidFill>
                <a:latin typeface="Alliance No.2 Black" panose="00000A00000000000000" pitchFamily="50" charset="0"/>
              </a:rPr>
              <a:t>MONTHLY</a:t>
            </a:r>
          </a:p>
        </p:txBody>
      </p:sp>
      <p:sp>
        <p:nvSpPr>
          <p:cNvPr id="8" name="Triángulo isósceles 7">
            <a:extLst>
              <a:ext uri="{FF2B5EF4-FFF2-40B4-BE49-F238E27FC236}">
                <a16:creationId xmlns:a16="http://schemas.microsoft.com/office/drawing/2014/main" id="{627E5255-1D91-4DDC-8FF4-5828E7A18791}"/>
              </a:ext>
            </a:extLst>
          </p:cNvPr>
          <p:cNvSpPr/>
          <p:nvPr/>
        </p:nvSpPr>
        <p:spPr>
          <a:xfrm rot="10800000">
            <a:off x="0" y="2460"/>
            <a:ext cx="2037470" cy="327789"/>
          </a:xfrm>
          <a:prstGeom prst="triangle">
            <a:avLst/>
          </a:prstGeom>
          <a:solidFill>
            <a:srgbClr val="090D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0" name="Rectángulo: esquinas diagonales redondeadas 19">
            <a:extLst>
              <a:ext uri="{FF2B5EF4-FFF2-40B4-BE49-F238E27FC236}">
                <a16:creationId xmlns:a16="http://schemas.microsoft.com/office/drawing/2014/main" id="{6897BF32-F995-43F4-9996-913B510CBF3F}"/>
              </a:ext>
            </a:extLst>
          </p:cNvPr>
          <p:cNvSpPr/>
          <p:nvPr/>
        </p:nvSpPr>
        <p:spPr>
          <a:xfrm>
            <a:off x="2983576" y="5473102"/>
            <a:ext cx="8129848" cy="741600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2C465A"/>
          </a:solidFill>
          <a:ln w="28575">
            <a:solidFill>
              <a:srgbClr val="53748C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s-MX" sz="2500" b="1" dirty="0">
                <a:solidFill>
                  <a:schemeClr val="bg1"/>
                </a:solidFill>
                <a:latin typeface="Alliance No.2 Black" panose="00000A00000000000000" pitchFamily="50" charset="0"/>
              </a:rPr>
              <a:t>COSTO POR CONTRATACIÓN	</a:t>
            </a:r>
          </a:p>
        </p:txBody>
      </p:sp>
      <p:sp>
        <p:nvSpPr>
          <p:cNvPr id="19" name="Rectángulo: esquinas diagonales redondeadas 18">
            <a:extLst>
              <a:ext uri="{FF2B5EF4-FFF2-40B4-BE49-F238E27FC236}">
                <a16:creationId xmlns:a16="http://schemas.microsoft.com/office/drawing/2014/main" id="{6C59C8E1-2D14-41DE-A4A5-FC05F40A92BA}"/>
              </a:ext>
            </a:extLst>
          </p:cNvPr>
          <p:cNvSpPr/>
          <p:nvPr/>
        </p:nvSpPr>
        <p:spPr>
          <a:xfrm>
            <a:off x="2983576" y="4738779"/>
            <a:ext cx="8129848" cy="741600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2C465A"/>
          </a:solidFill>
          <a:ln w="28575">
            <a:solidFill>
              <a:srgbClr val="53748C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s-MX" sz="2500" b="1" dirty="0">
                <a:solidFill>
                  <a:schemeClr val="bg1"/>
                </a:solidFill>
                <a:latin typeface="Alliance No.2 Black" panose="00000A00000000000000" pitchFamily="50" charset="0"/>
              </a:rPr>
              <a:t>OFERTAS ACEPTADAS</a:t>
            </a:r>
          </a:p>
        </p:txBody>
      </p:sp>
      <p:sp>
        <p:nvSpPr>
          <p:cNvPr id="18" name="Rectángulo: esquinas diagonales redondeadas 17">
            <a:extLst>
              <a:ext uri="{FF2B5EF4-FFF2-40B4-BE49-F238E27FC236}">
                <a16:creationId xmlns:a16="http://schemas.microsoft.com/office/drawing/2014/main" id="{F4A0EF98-5FE2-4CBD-979B-C4CEC3A54664}"/>
              </a:ext>
            </a:extLst>
          </p:cNvPr>
          <p:cNvSpPr/>
          <p:nvPr/>
        </p:nvSpPr>
        <p:spPr>
          <a:xfrm>
            <a:off x="2983576" y="4004455"/>
            <a:ext cx="8129848" cy="741600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2C465A"/>
          </a:solidFill>
          <a:ln w="28575">
            <a:solidFill>
              <a:srgbClr val="53748C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s-MX" sz="2500" b="1" dirty="0">
                <a:solidFill>
                  <a:schemeClr val="bg1"/>
                </a:solidFill>
                <a:latin typeface="Alliance No.2 Black" panose="00000A00000000000000" pitchFamily="50" charset="0"/>
              </a:rPr>
              <a:t>TIME TO FILL </a:t>
            </a:r>
          </a:p>
        </p:txBody>
      </p:sp>
      <p:sp>
        <p:nvSpPr>
          <p:cNvPr id="17" name="Rectángulo: esquinas diagonales redondeadas 16">
            <a:extLst>
              <a:ext uri="{FF2B5EF4-FFF2-40B4-BE49-F238E27FC236}">
                <a16:creationId xmlns:a16="http://schemas.microsoft.com/office/drawing/2014/main" id="{522ED175-B446-403F-8814-5D20ABF40869}"/>
              </a:ext>
            </a:extLst>
          </p:cNvPr>
          <p:cNvSpPr/>
          <p:nvPr/>
        </p:nvSpPr>
        <p:spPr>
          <a:xfrm>
            <a:off x="2983576" y="1073319"/>
            <a:ext cx="8129848" cy="2931134"/>
          </a:xfrm>
          <a:prstGeom prst="round2DiagRect">
            <a:avLst>
              <a:gd name="adj1" fmla="val 12565"/>
              <a:gd name="adj2" fmla="val 0"/>
            </a:avLst>
          </a:prstGeom>
          <a:solidFill>
            <a:srgbClr val="2C465A">
              <a:alpha val="50000"/>
            </a:srgbClr>
          </a:solidFill>
          <a:ln w="28575">
            <a:solidFill>
              <a:srgbClr val="53748C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s-MX" sz="2500" b="1" dirty="0">
                <a:solidFill>
                  <a:schemeClr val="bg1"/>
                </a:solidFill>
                <a:latin typeface="Alliance No.2 Black" panose="00000A00000000000000" pitchFamily="50" charset="0"/>
              </a:rPr>
              <a:t>TIME TO HIRE</a:t>
            </a:r>
          </a:p>
        </p:txBody>
      </p:sp>
      <p:sp>
        <p:nvSpPr>
          <p:cNvPr id="15" name="Rectángulo: esquinas diagonales redondeadas 14">
            <a:extLst>
              <a:ext uri="{FF2B5EF4-FFF2-40B4-BE49-F238E27FC236}">
                <a16:creationId xmlns:a16="http://schemas.microsoft.com/office/drawing/2014/main" id="{C398694D-6175-4F23-B237-1A5174A54070}"/>
              </a:ext>
            </a:extLst>
          </p:cNvPr>
          <p:cNvSpPr/>
          <p:nvPr/>
        </p:nvSpPr>
        <p:spPr>
          <a:xfrm>
            <a:off x="2983576" y="330250"/>
            <a:ext cx="8129848" cy="743069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2C465A"/>
          </a:solidFill>
          <a:ln w="28575">
            <a:solidFill>
              <a:srgbClr val="53748C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s-MX" sz="2500" b="1" dirty="0">
                <a:solidFill>
                  <a:schemeClr val="bg1"/>
                </a:solidFill>
                <a:latin typeface="Alliance No.2 Black" panose="00000A00000000000000" pitchFamily="50" charset="0"/>
              </a:rPr>
              <a:t>VACANTES ABIERTAS VS. CERRADAS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49D2479-CE82-4524-9EDD-438067609DF1}"/>
              </a:ext>
            </a:extLst>
          </p:cNvPr>
          <p:cNvSpPr txBox="1"/>
          <p:nvPr/>
        </p:nvSpPr>
        <p:spPr>
          <a:xfrm>
            <a:off x="5303520" y="1716122"/>
            <a:ext cx="15341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b="1" i="0" dirty="0">
                <a:solidFill>
                  <a:schemeClr val="bg1"/>
                </a:solidFill>
                <a:effectLst/>
                <a:latin typeface="Alliance No.2 SemiBold" panose="00000700000000000000" pitchFamily="50" charset="0"/>
              </a:rPr>
              <a:t>Meta (días)</a:t>
            </a:r>
            <a:endParaRPr lang="es-MX" dirty="0">
              <a:solidFill>
                <a:schemeClr val="bg1"/>
              </a:solidFill>
              <a:latin typeface="Alliance No.2 SemiBold" panose="00000700000000000000" pitchFamily="50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4F1BF69-F49D-4D06-AB23-4E55168C1C11}"/>
              </a:ext>
            </a:extLst>
          </p:cNvPr>
          <p:cNvSpPr txBox="1"/>
          <p:nvPr/>
        </p:nvSpPr>
        <p:spPr>
          <a:xfrm>
            <a:off x="7550932" y="1716122"/>
            <a:ext cx="16066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b="1" i="0" dirty="0">
                <a:solidFill>
                  <a:schemeClr val="bg1"/>
                </a:solidFill>
                <a:effectLst/>
                <a:latin typeface="Alliance No.2 SemiBold" panose="00000700000000000000" pitchFamily="50" charset="0"/>
              </a:rPr>
              <a:t>Actual (días)</a:t>
            </a:r>
            <a:endParaRPr lang="es-MX" dirty="0">
              <a:solidFill>
                <a:schemeClr val="bg1"/>
              </a:solidFill>
              <a:latin typeface="Alliance No.2 SemiBold" panose="00000700000000000000" pitchFamily="50" charset="0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1E4EB4A4-8764-4948-A8B7-1CDB1F595BBF}"/>
              </a:ext>
            </a:extLst>
          </p:cNvPr>
          <p:cNvSpPr txBox="1"/>
          <p:nvPr/>
        </p:nvSpPr>
        <p:spPr>
          <a:xfrm>
            <a:off x="5303520" y="2061562"/>
            <a:ext cx="153416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6000" b="1" i="0" dirty="0">
                <a:solidFill>
                  <a:schemeClr val="bg1"/>
                </a:solidFill>
                <a:effectLst/>
                <a:latin typeface="Alliance No.2 SemiBold" panose="00000700000000000000" pitchFamily="50" charset="0"/>
              </a:rPr>
              <a:t>32</a:t>
            </a:r>
            <a:endParaRPr lang="es-MX" sz="6000" dirty="0">
              <a:solidFill>
                <a:schemeClr val="bg1"/>
              </a:solidFill>
              <a:latin typeface="Alliance No.2 SemiBold" panose="00000700000000000000" pitchFamily="50" charset="0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1F9B3479-A59A-4A7F-B980-E6B006CCD4A7}"/>
              </a:ext>
            </a:extLst>
          </p:cNvPr>
          <p:cNvSpPr txBox="1"/>
          <p:nvPr/>
        </p:nvSpPr>
        <p:spPr>
          <a:xfrm>
            <a:off x="7460440" y="2061562"/>
            <a:ext cx="178374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6000" b="1" i="0" dirty="0">
                <a:solidFill>
                  <a:schemeClr val="bg1"/>
                </a:solidFill>
                <a:effectLst/>
                <a:latin typeface="Alliance No.2 SemiBold" panose="00000700000000000000" pitchFamily="50" charset="0"/>
              </a:rPr>
              <a:t>35</a:t>
            </a:r>
            <a:endParaRPr lang="es-MX" sz="6000" dirty="0">
              <a:solidFill>
                <a:schemeClr val="bg1"/>
              </a:solidFill>
              <a:latin typeface="Alliance No.2 SemiBold" panose="00000700000000000000" pitchFamily="50" charset="0"/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CD81302F-92D9-4DAE-8AE8-A3D14E85AD75}"/>
              </a:ext>
            </a:extLst>
          </p:cNvPr>
          <p:cNvSpPr txBox="1"/>
          <p:nvPr/>
        </p:nvSpPr>
        <p:spPr>
          <a:xfrm>
            <a:off x="3627120" y="3036585"/>
            <a:ext cx="6868160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500" b="1" i="0" dirty="0">
                <a:solidFill>
                  <a:schemeClr val="bg1"/>
                </a:solidFill>
                <a:effectLst/>
                <a:latin typeface="Alliance No.2 SemiBold" panose="00000700000000000000" pitchFamily="50" charset="0"/>
              </a:rPr>
              <a:t>El aumento se debió a retrasos en </a:t>
            </a:r>
            <a:r>
              <a:rPr lang="es-MX" sz="1500" b="1" i="0" dirty="0" err="1">
                <a:solidFill>
                  <a:schemeClr val="bg1"/>
                </a:solidFill>
                <a:effectLst/>
                <a:latin typeface="Alliance No.2 SemiBold" panose="00000700000000000000" pitchFamily="50" charset="0"/>
              </a:rPr>
              <a:t>feedback</a:t>
            </a:r>
            <a:r>
              <a:rPr lang="es-MX" sz="1500" b="1" i="0" dirty="0">
                <a:solidFill>
                  <a:schemeClr val="bg1"/>
                </a:solidFill>
                <a:effectLst/>
                <a:latin typeface="Alliance No.2 SemiBold" panose="00000700000000000000" pitchFamily="50" charset="0"/>
              </a:rPr>
              <a:t> </a:t>
            </a:r>
            <a:r>
              <a:rPr lang="es-MX" sz="1500" b="1" i="0" dirty="0" err="1">
                <a:solidFill>
                  <a:schemeClr val="bg1"/>
                </a:solidFill>
                <a:effectLst/>
                <a:latin typeface="Alliance No.2 SemiBold" panose="00000700000000000000" pitchFamily="50" charset="0"/>
              </a:rPr>
              <a:t>post-entrevista</a:t>
            </a:r>
            <a:r>
              <a:rPr lang="es-MX" sz="1500" b="1" i="0" dirty="0">
                <a:solidFill>
                  <a:schemeClr val="bg1"/>
                </a:solidFill>
                <a:effectLst/>
                <a:latin typeface="Alliance No.2 SemiBold" panose="00000700000000000000" pitchFamily="50" charset="0"/>
              </a:rPr>
              <a:t> (promedio de 5 días por candidato) y reprogramación de entrevistas técnicas por conflictos de agenda.</a:t>
            </a:r>
          </a:p>
        </p:txBody>
      </p:sp>
      <p:pic>
        <p:nvPicPr>
          <p:cNvPr id="3" name="Gráfico 2" descr="Contrato con relleno sólido">
            <a:extLst>
              <a:ext uri="{FF2B5EF4-FFF2-40B4-BE49-F238E27FC236}">
                <a16:creationId xmlns:a16="http://schemas.microsoft.com/office/drawing/2014/main" id="{96F008D9-CDB8-4AA7-961D-84CC58EE6D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50919" y="1749566"/>
            <a:ext cx="1226227" cy="1226227"/>
          </a:xfrm>
          <a:prstGeom prst="rect">
            <a:avLst/>
          </a:prstGeom>
        </p:spPr>
      </p:pic>
      <p:pic>
        <p:nvPicPr>
          <p:cNvPr id="23" name="Imagen 22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8262880A-3001-4FFB-8842-EA378908E9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520" y="6333401"/>
            <a:ext cx="717371" cy="478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56635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 descr="Mosaicos de pizarra negra">
            <a:extLst>
              <a:ext uri="{FF2B5EF4-FFF2-40B4-BE49-F238E27FC236}">
                <a16:creationId xmlns:a16="http://schemas.microsoft.com/office/drawing/2014/main" id="{4E212C42-B38C-424F-8FD6-D7D726ED9D8D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-2"/>
            <a:ext cx="10287000" cy="6858000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E7569F45-1F70-4283-AAA2-2FA9D982E493}"/>
              </a:ext>
            </a:extLst>
          </p:cNvPr>
          <p:cNvSpPr/>
          <p:nvPr/>
        </p:nvSpPr>
        <p:spPr>
          <a:xfrm>
            <a:off x="0" y="0"/>
            <a:ext cx="1979281" cy="6858000"/>
          </a:xfrm>
          <a:prstGeom prst="rect">
            <a:avLst/>
          </a:prstGeom>
          <a:solidFill>
            <a:srgbClr val="2534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268D3AC-328B-466B-965F-EAD76B1F38FE}"/>
              </a:ext>
            </a:extLst>
          </p:cNvPr>
          <p:cNvSpPr txBox="1"/>
          <p:nvPr/>
        </p:nvSpPr>
        <p:spPr>
          <a:xfrm rot="16200000">
            <a:off x="-2416868" y="1678912"/>
            <a:ext cx="669304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8000" dirty="0">
                <a:solidFill>
                  <a:schemeClr val="bg1"/>
                </a:solidFill>
                <a:latin typeface="Alliance No.2 Black" panose="00000A00000000000000" pitchFamily="50" charset="0"/>
              </a:rPr>
              <a:t>KPIS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2B7C04B-56F5-4790-8A26-5560BDB2FAFB}"/>
              </a:ext>
            </a:extLst>
          </p:cNvPr>
          <p:cNvSpPr txBox="1"/>
          <p:nvPr/>
        </p:nvSpPr>
        <p:spPr>
          <a:xfrm>
            <a:off x="1" y="6214702"/>
            <a:ext cx="187867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>
                <a:solidFill>
                  <a:srgbClr val="6F90A9"/>
                </a:solidFill>
                <a:latin typeface="Alliance No.2 Black" panose="00000A00000000000000" pitchFamily="50" charset="0"/>
              </a:rPr>
              <a:t>REPORT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315CC72-3652-49E8-8BAA-F834F8186FCA}"/>
              </a:ext>
            </a:extLst>
          </p:cNvPr>
          <p:cNvSpPr txBox="1"/>
          <p:nvPr/>
        </p:nvSpPr>
        <p:spPr>
          <a:xfrm>
            <a:off x="0" y="281912"/>
            <a:ext cx="203747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600" dirty="0">
                <a:solidFill>
                  <a:srgbClr val="6F90A9"/>
                </a:solidFill>
                <a:latin typeface="Alliance No.2 Black" panose="00000A00000000000000" pitchFamily="50" charset="0"/>
              </a:rPr>
              <a:t>MONTHLY</a:t>
            </a:r>
          </a:p>
        </p:txBody>
      </p:sp>
      <p:sp>
        <p:nvSpPr>
          <p:cNvPr id="8" name="Triángulo isósceles 7">
            <a:extLst>
              <a:ext uri="{FF2B5EF4-FFF2-40B4-BE49-F238E27FC236}">
                <a16:creationId xmlns:a16="http://schemas.microsoft.com/office/drawing/2014/main" id="{627E5255-1D91-4DDC-8FF4-5828E7A18791}"/>
              </a:ext>
            </a:extLst>
          </p:cNvPr>
          <p:cNvSpPr/>
          <p:nvPr/>
        </p:nvSpPr>
        <p:spPr>
          <a:xfrm rot="10800000">
            <a:off x="0" y="2460"/>
            <a:ext cx="2037470" cy="327789"/>
          </a:xfrm>
          <a:prstGeom prst="triangle">
            <a:avLst/>
          </a:prstGeom>
          <a:solidFill>
            <a:srgbClr val="090D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0" name="Rectángulo: esquinas diagonales redondeadas 19">
            <a:extLst>
              <a:ext uri="{FF2B5EF4-FFF2-40B4-BE49-F238E27FC236}">
                <a16:creationId xmlns:a16="http://schemas.microsoft.com/office/drawing/2014/main" id="{6897BF32-F995-43F4-9996-913B510CBF3F}"/>
              </a:ext>
            </a:extLst>
          </p:cNvPr>
          <p:cNvSpPr/>
          <p:nvPr/>
        </p:nvSpPr>
        <p:spPr>
          <a:xfrm>
            <a:off x="2983576" y="5473102"/>
            <a:ext cx="8129848" cy="741600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2C465A"/>
          </a:solidFill>
          <a:ln w="28575">
            <a:solidFill>
              <a:srgbClr val="53748C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s-MX" sz="2500" b="1" dirty="0">
                <a:solidFill>
                  <a:schemeClr val="bg1"/>
                </a:solidFill>
                <a:latin typeface="Alliance No.2 Black" panose="00000A00000000000000" pitchFamily="50" charset="0"/>
              </a:rPr>
              <a:t>COSTO POR CONTRATACIÓN	</a:t>
            </a:r>
          </a:p>
        </p:txBody>
      </p:sp>
      <p:sp>
        <p:nvSpPr>
          <p:cNvPr id="19" name="Rectángulo: esquinas diagonales redondeadas 18">
            <a:extLst>
              <a:ext uri="{FF2B5EF4-FFF2-40B4-BE49-F238E27FC236}">
                <a16:creationId xmlns:a16="http://schemas.microsoft.com/office/drawing/2014/main" id="{6C59C8E1-2D14-41DE-A4A5-FC05F40A92BA}"/>
              </a:ext>
            </a:extLst>
          </p:cNvPr>
          <p:cNvSpPr/>
          <p:nvPr/>
        </p:nvSpPr>
        <p:spPr>
          <a:xfrm>
            <a:off x="2983576" y="4738779"/>
            <a:ext cx="8129848" cy="741600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2C465A"/>
          </a:solidFill>
          <a:ln w="28575">
            <a:solidFill>
              <a:srgbClr val="53748C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s-MX" sz="2500" b="1" dirty="0">
                <a:solidFill>
                  <a:schemeClr val="bg1"/>
                </a:solidFill>
                <a:latin typeface="Alliance No.2 Black" panose="00000A00000000000000" pitchFamily="50" charset="0"/>
              </a:rPr>
              <a:t>OFERTAS ACEPTADAS</a:t>
            </a:r>
          </a:p>
        </p:txBody>
      </p:sp>
      <p:sp>
        <p:nvSpPr>
          <p:cNvPr id="18" name="Rectángulo: esquinas diagonales redondeadas 17">
            <a:extLst>
              <a:ext uri="{FF2B5EF4-FFF2-40B4-BE49-F238E27FC236}">
                <a16:creationId xmlns:a16="http://schemas.microsoft.com/office/drawing/2014/main" id="{F4A0EF98-5FE2-4CBD-979B-C4CEC3A54664}"/>
              </a:ext>
            </a:extLst>
          </p:cNvPr>
          <p:cNvSpPr/>
          <p:nvPr/>
        </p:nvSpPr>
        <p:spPr>
          <a:xfrm>
            <a:off x="2983576" y="1800367"/>
            <a:ext cx="8129848" cy="2938410"/>
          </a:xfrm>
          <a:prstGeom prst="round2DiagRect">
            <a:avLst>
              <a:gd name="adj1" fmla="val 9200"/>
              <a:gd name="adj2" fmla="val 0"/>
            </a:avLst>
          </a:prstGeom>
          <a:solidFill>
            <a:srgbClr val="2C465A">
              <a:alpha val="50000"/>
            </a:srgbClr>
          </a:solidFill>
          <a:ln w="28575">
            <a:solidFill>
              <a:srgbClr val="53748C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s-MX" sz="2500" b="1" dirty="0">
                <a:solidFill>
                  <a:schemeClr val="bg1"/>
                </a:solidFill>
                <a:latin typeface="Alliance No.2 Black" panose="00000A00000000000000" pitchFamily="50" charset="0"/>
              </a:rPr>
              <a:t>TIME TO FILL </a:t>
            </a:r>
          </a:p>
        </p:txBody>
      </p:sp>
      <p:sp>
        <p:nvSpPr>
          <p:cNvPr id="17" name="Rectángulo: esquinas diagonales redondeadas 16">
            <a:extLst>
              <a:ext uri="{FF2B5EF4-FFF2-40B4-BE49-F238E27FC236}">
                <a16:creationId xmlns:a16="http://schemas.microsoft.com/office/drawing/2014/main" id="{522ED175-B446-403F-8814-5D20ABF40869}"/>
              </a:ext>
            </a:extLst>
          </p:cNvPr>
          <p:cNvSpPr/>
          <p:nvPr/>
        </p:nvSpPr>
        <p:spPr>
          <a:xfrm>
            <a:off x="2983576" y="1066043"/>
            <a:ext cx="8129848" cy="741600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2C465A"/>
          </a:solidFill>
          <a:ln w="28575">
            <a:solidFill>
              <a:srgbClr val="53748C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s-MX" sz="2500" b="1" dirty="0">
                <a:solidFill>
                  <a:schemeClr val="bg1"/>
                </a:solidFill>
                <a:latin typeface="Alliance No.2 Black" panose="00000A00000000000000" pitchFamily="50" charset="0"/>
              </a:rPr>
              <a:t>TIME TO HIRE</a:t>
            </a:r>
          </a:p>
        </p:txBody>
      </p:sp>
      <p:sp>
        <p:nvSpPr>
          <p:cNvPr id="15" name="Rectángulo: esquinas diagonales redondeadas 14">
            <a:extLst>
              <a:ext uri="{FF2B5EF4-FFF2-40B4-BE49-F238E27FC236}">
                <a16:creationId xmlns:a16="http://schemas.microsoft.com/office/drawing/2014/main" id="{C398694D-6175-4F23-B237-1A5174A54070}"/>
              </a:ext>
            </a:extLst>
          </p:cNvPr>
          <p:cNvSpPr/>
          <p:nvPr/>
        </p:nvSpPr>
        <p:spPr>
          <a:xfrm>
            <a:off x="2983576" y="330250"/>
            <a:ext cx="8129848" cy="743069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2C465A"/>
          </a:solidFill>
          <a:ln w="28575">
            <a:solidFill>
              <a:srgbClr val="53748C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s-MX" sz="2500" b="1" dirty="0">
                <a:solidFill>
                  <a:schemeClr val="bg1"/>
                </a:solidFill>
                <a:latin typeface="Alliance No.2 Black" panose="00000A00000000000000" pitchFamily="50" charset="0"/>
              </a:rPr>
              <a:t>VACANTES ABIERTAS VS. CERRADAS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EFA91490-E8EE-4AB5-9F73-7B87771673D3}"/>
              </a:ext>
            </a:extLst>
          </p:cNvPr>
          <p:cNvSpPr txBox="1"/>
          <p:nvPr/>
        </p:nvSpPr>
        <p:spPr>
          <a:xfrm>
            <a:off x="5303520" y="2382605"/>
            <a:ext cx="15341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b="1" i="0" dirty="0">
                <a:solidFill>
                  <a:schemeClr val="bg1"/>
                </a:solidFill>
                <a:effectLst/>
                <a:latin typeface="Alliance No.2 SemiBold" panose="00000700000000000000" pitchFamily="50" charset="0"/>
              </a:rPr>
              <a:t>Meta (días)</a:t>
            </a:r>
            <a:endParaRPr lang="es-MX" dirty="0">
              <a:solidFill>
                <a:schemeClr val="bg1"/>
              </a:solidFill>
              <a:latin typeface="Alliance No.2 SemiBold" panose="00000700000000000000" pitchFamily="50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000A1CE5-4A98-42C8-A3FA-9602C4F82C2B}"/>
              </a:ext>
            </a:extLst>
          </p:cNvPr>
          <p:cNvSpPr txBox="1"/>
          <p:nvPr/>
        </p:nvSpPr>
        <p:spPr>
          <a:xfrm>
            <a:off x="7550932" y="2382605"/>
            <a:ext cx="16066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b="1" i="0" dirty="0">
                <a:solidFill>
                  <a:schemeClr val="bg1"/>
                </a:solidFill>
                <a:effectLst/>
                <a:latin typeface="Alliance No.2 SemiBold" panose="00000700000000000000" pitchFamily="50" charset="0"/>
              </a:rPr>
              <a:t>Actual (días)</a:t>
            </a:r>
            <a:endParaRPr lang="es-MX" dirty="0">
              <a:solidFill>
                <a:schemeClr val="bg1"/>
              </a:solidFill>
              <a:latin typeface="Alliance No.2 SemiBold" panose="00000700000000000000" pitchFamily="50" charset="0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D80AA978-C3C7-46D5-9123-4B8CFB971DD8}"/>
              </a:ext>
            </a:extLst>
          </p:cNvPr>
          <p:cNvSpPr txBox="1"/>
          <p:nvPr/>
        </p:nvSpPr>
        <p:spPr>
          <a:xfrm>
            <a:off x="5303520" y="2728045"/>
            <a:ext cx="153416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6000" b="1" i="0" dirty="0">
                <a:solidFill>
                  <a:schemeClr val="bg1"/>
                </a:solidFill>
                <a:effectLst/>
                <a:latin typeface="Alliance No.2 SemiBold" panose="00000700000000000000" pitchFamily="50" charset="0"/>
              </a:rPr>
              <a:t>30</a:t>
            </a:r>
            <a:endParaRPr lang="es-MX" sz="6000" dirty="0">
              <a:solidFill>
                <a:schemeClr val="bg1"/>
              </a:solidFill>
              <a:latin typeface="Alliance No.2 SemiBold" panose="00000700000000000000" pitchFamily="50" charset="0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3B0F0694-ABCC-4E76-AC83-43356C567CDA}"/>
              </a:ext>
            </a:extLst>
          </p:cNvPr>
          <p:cNvSpPr txBox="1"/>
          <p:nvPr/>
        </p:nvSpPr>
        <p:spPr>
          <a:xfrm>
            <a:off x="7460440" y="2728045"/>
            <a:ext cx="178374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6000" b="1" i="0" dirty="0">
                <a:solidFill>
                  <a:schemeClr val="bg1"/>
                </a:solidFill>
                <a:effectLst/>
                <a:latin typeface="Alliance No.2 SemiBold" panose="00000700000000000000" pitchFamily="50" charset="0"/>
              </a:rPr>
              <a:t>31</a:t>
            </a:r>
            <a:endParaRPr lang="es-MX" sz="6000" dirty="0">
              <a:solidFill>
                <a:schemeClr val="bg1"/>
              </a:solidFill>
              <a:latin typeface="Alliance No.2 SemiBold" panose="00000700000000000000" pitchFamily="50" charset="0"/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1EDFD05A-9190-4CA3-907A-5971E6FC8B98}"/>
              </a:ext>
            </a:extLst>
          </p:cNvPr>
          <p:cNvSpPr txBox="1"/>
          <p:nvPr/>
        </p:nvSpPr>
        <p:spPr>
          <a:xfrm>
            <a:off x="3627120" y="3703068"/>
            <a:ext cx="6868160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500" b="1" i="0" dirty="0">
                <a:solidFill>
                  <a:schemeClr val="bg1"/>
                </a:solidFill>
                <a:effectLst/>
                <a:latin typeface="Alliance No.2 SemiBold" panose="00000700000000000000" pitchFamily="50" charset="0"/>
              </a:rPr>
              <a:t>El aumento se debió a retrasos en </a:t>
            </a:r>
            <a:r>
              <a:rPr lang="es-MX" sz="1500" b="1" i="0" dirty="0" err="1">
                <a:solidFill>
                  <a:schemeClr val="bg1"/>
                </a:solidFill>
                <a:effectLst/>
                <a:latin typeface="Alliance No.2 SemiBold" panose="00000700000000000000" pitchFamily="50" charset="0"/>
              </a:rPr>
              <a:t>feedback</a:t>
            </a:r>
            <a:r>
              <a:rPr lang="es-MX" sz="1500" b="1" i="0" dirty="0">
                <a:solidFill>
                  <a:schemeClr val="bg1"/>
                </a:solidFill>
                <a:effectLst/>
                <a:latin typeface="Alliance No.2 SemiBold" panose="00000700000000000000" pitchFamily="50" charset="0"/>
              </a:rPr>
              <a:t> </a:t>
            </a:r>
            <a:r>
              <a:rPr lang="es-MX" sz="1500" b="1" i="0" dirty="0" err="1">
                <a:solidFill>
                  <a:schemeClr val="bg1"/>
                </a:solidFill>
                <a:effectLst/>
                <a:latin typeface="Alliance No.2 SemiBold" panose="00000700000000000000" pitchFamily="50" charset="0"/>
              </a:rPr>
              <a:t>post-entrevista</a:t>
            </a:r>
            <a:r>
              <a:rPr lang="es-MX" sz="1500" b="1" i="0" dirty="0">
                <a:solidFill>
                  <a:schemeClr val="bg1"/>
                </a:solidFill>
                <a:effectLst/>
                <a:latin typeface="Alliance No.2 SemiBold" panose="00000700000000000000" pitchFamily="50" charset="0"/>
              </a:rPr>
              <a:t> (promedio de 4 días por candidato) y reprogramación de entrevistas técnicas por conflictos de agenda.</a:t>
            </a:r>
          </a:p>
        </p:txBody>
      </p:sp>
      <p:pic>
        <p:nvPicPr>
          <p:cNvPr id="3" name="Gráfico 2" descr="Reloj con relleno sólido">
            <a:extLst>
              <a:ext uri="{FF2B5EF4-FFF2-40B4-BE49-F238E27FC236}">
                <a16:creationId xmlns:a16="http://schemas.microsoft.com/office/drawing/2014/main" id="{8924EAF0-FEE1-40FD-974E-BF5735CFD1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92328" y="2331246"/>
            <a:ext cx="1274995" cy="1274995"/>
          </a:xfrm>
          <a:prstGeom prst="rect">
            <a:avLst/>
          </a:prstGeom>
        </p:spPr>
      </p:pic>
      <p:pic>
        <p:nvPicPr>
          <p:cNvPr id="23" name="Imagen 22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38A62B50-0621-48BF-9A6F-6DAFAA327C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520" y="6333401"/>
            <a:ext cx="717371" cy="478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74068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 descr="Mosaicos de pizarra negra">
            <a:extLst>
              <a:ext uri="{FF2B5EF4-FFF2-40B4-BE49-F238E27FC236}">
                <a16:creationId xmlns:a16="http://schemas.microsoft.com/office/drawing/2014/main" id="{4E212C42-B38C-424F-8FD6-D7D726ED9D8D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-2"/>
            <a:ext cx="10287000" cy="6858000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E7569F45-1F70-4283-AAA2-2FA9D982E493}"/>
              </a:ext>
            </a:extLst>
          </p:cNvPr>
          <p:cNvSpPr/>
          <p:nvPr/>
        </p:nvSpPr>
        <p:spPr>
          <a:xfrm>
            <a:off x="0" y="0"/>
            <a:ext cx="1979281" cy="6858000"/>
          </a:xfrm>
          <a:prstGeom prst="rect">
            <a:avLst/>
          </a:prstGeom>
          <a:solidFill>
            <a:srgbClr val="2534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268D3AC-328B-466B-965F-EAD76B1F38FE}"/>
              </a:ext>
            </a:extLst>
          </p:cNvPr>
          <p:cNvSpPr txBox="1"/>
          <p:nvPr/>
        </p:nvSpPr>
        <p:spPr>
          <a:xfrm rot="16200000">
            <a:off x="-2416868" y="1678912"/>
            <a:ext cx="669304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8000" dirty="0">
                <a:solidFill>
                  <a:schemeClr val="bg1"/>
                </a:solidFill>
                <a:latin typeface="Alliance No.2 Black" panose="00000A00000000000000" pitchFamily="50" charset="0"/>
              </a:rPr>
              <a:t>KPIS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2B7C04B-56F5-4790-8A26-5560BDB2FAFB}"/>
              </a:ext>
            </a:extLst>
          </p:cNvPr>
          <p:cNvSpPr txBox="1"/>
          <p:nvPr/>
        </p:nvSpPr>
        <p:spPr>
          <a:xfrm>
            <a:off x="1" y="6214702"/>
            <a:ext cx="187867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>
                <a:solidFill>
                  <a:srgbClr val="6F90A9"/>
                </a:solidFill>
                <a:latin typeface="Alliance No.2 Black" panose="00000A00000000000000" pitchFamily="50" charset="0"/>
              </a:rPr>
              <a:t>REPORT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315CC72-3652-49E8-8BAA-F834F8186FCA}"/>
              </a:ext>
            </a:extLst>
          </p:cNvPr>
          <p:cNvSpPr txBox="1"/>
          <p:nvPr/>
        </p:nvSpPr>
        <p:spPr>
          <a:xfrm>
            <a:off x="0" y="281912"/>
            <a:ext cx="203747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600" dirty="0">
                <a:solidFill>
                  <a:srgbClr val="6F90A9"/>
                </a:solidFill>
                <a:latin typeface="Alliance No.2 Black" panose="00000A00000000000000" pitchFamily="50" charset="0"/>
              </a:rPr>
              <a:t>MONTHLY</a:t>
            </a:r>
          </a:p>
        </p:txBody>
      </p:sp>
      <p:sp>
        <p:nvSpPr>
          <p:cNvPr id="8" name="Triángulo isósceles 7">
            <a:extLst>
              <a:ext uri="{FF2B5EF4-FFF2-40B4-BE49-F238E27FC236}">
                <a16:creationId xmlns:a16="http://schemas.microsoft.com/office/drawing/2014/main" id="{627E5255-1D91-4DDC-8FF4-5828E7A18791}"/>
              </a:ext>
            </a:extLst>
          </p:cNvPr>
          <p:cNvSpPr/>
          <p:nvPr/>
        </p:nvSpPr>
        <p:spPr>
          <a:xfrm rot="10800000">
            <a:off x="0" y="2460"/>
            <a:ext cx="2037470" cy="327789"/>
          </a:xfrm>
          <a:prstGeom prst="triangle">
            <a:avLst/>
          </a:prstGeom>
          <a:solidFill>
            <a:srgbClr val="090D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0" name="Rectángulo: esquinas diagonales redondeadas 19">
            <a:extLst>
              <a:ext uri="{FF2B5EF4-FFF2-40B4-BE49-F238E27FC236}">
                <a16:creationId xmlns:a16="http://schemas.microsoft.com/office/drawing/2014/main" id="{6897BF32-F995-43F4-9996-913B510CBF3F}"/>
              </a:ext>
            </a:extLst>
          </p:cNvPr>
          <p:cNvSpPr/>
          <p:nvPr/>
        </p:nvSpPr>
        <p:spPr>
          <a:xfrm>
            <a:off x="2983576" y="5473102"/>
            <a:ext cx="8129848" cy="741600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2C465A"/>
          </a:solidFill>
          <a:ln w="28575">
            <a:solidFill>
              <a:srgbClr val="53748C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s-MX" sz="2500" b="1" dirty="0">
                <a:solidFill>
                  <a:schemeClr val="bg1"/>
                </a:solidFill>
                <a:latin typeface="Alliance No.2 Black" panose="00000A00000000000000" pitchFamily="50" charset="0"/>
              </a:rPr>
              <a:t>COSTO POR CONTRATACIÓN	</a:t>
            </a:r>
          </a:p>
        </p:txBody>
      </p:sp>
      <p:sp>
        <p:nvSpPr>
          <p:cNvPr id="19" name="Rectángulo: esquinas diagonales redondeadas 18">
            <a:extLst>
              <a:ext uri="{FF2B5EF4-FFF2-40B4-BE49-F238E27FC236}">
                <a16:creationId xmlns:a16="http://schemas.microsoft.com/office/drawing/2014/main" id="{6C59C8E1-2D14-41DE-A4A5-FC05F40A92BA}"/>
              </a:ext>
            </a:extLst>
          </p:cNvPr>
          <p:cNvSpPr/>
          <p:nvPr/>
        </p:nvSpPr>
        <p:spPr>
          <a:xfrm>
            <a:off x="2983576" y="2534690"/>
            <a:ext cx="8129848" cy="2938409"/>
          </a:xfrm>
          <a:prstGeom prst="round2DiagRect">
            <a:avLst>
              <a:gd name="adj1" fmla="val 9200"/>
              <a:gd name="adj2" fmla="val 0"/>
            </a:avLst>
          </a:prstGeom>
          <a:solidFill>
            <a:srgbClr val="2C465A">
              <a:alpha val="50000"/>
            </a:srgbClr>
          </a:solidFill>
          <a:ln w="28575">
            <a:solidFill>
              <a:srgbClr val="53748C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s-MX" sz="2500" b="1" dirty="0">
                <a:solidFill>
                  <a:schemeClr val="bg1"/>
                </a:solidFill>
                <a:latin typeface="Alliance No.2 Black" panose="00000A00000000000000" pitchFamily="50" charset="0"/>
              </a:rPr>
              <a:t>OFERTAS ACEPTADAS</a:t>
            </a:r>
          </a:p>
        </p:txBody>
      </p:sp>
      <p:sp>
        <p:nvSpPr>
          <p:cNvPr id="18" name="Rectángulo: esquinas diagonales redondeadas 17">
            <a:extLst>
              <a:ext uri="{FF2B5EF4-FFF2-40B4-BE49-F238E27FC236}">
                <a16:creationId xmlns:a16="http://schemas.microsoft.com/office/drawing/2014/main" id="{F4A0EF98-5FE2-4CBD-979B-C4CEC3A54664}"/>
              </a:ext>
            </a:extLst>
          </p:cNvPr>
          <p:cNvSpPr/>
          <p:nvPr/>
        </p:nvSpPr>
        <p:spPr>
          <a:xfrm>
            <a:off x="2983576" y="1800367"/>
            <a:ext cx="8129848" cy="741600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2C465A"/>
          </a:solidFill>
          <a:ln w="28575">
            <a:solidFill>
              <a:srgbClr val="53748C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s-MX" sz="2500" b="1" dirty="0">
                <a:solidFill>
                  <a:schemeClr val="bg1"/>
                </a:solidFill>
                <a:latin typeface="Alliance No.2 Black" panose="00000A00000000000000" pitchFamily="50" charset="0"/>
              </a:rPr>
              <a:t>TIME TO FILL </a:t>
            </a:r>
          </a:p>
        </p:txBody>
      </p:sp>
      <p:sp>
        <p:nvSpPr>
          <p:cNvPr id="17" name="Rectángulo: esquinas diagonales redondeadas 16">
            <a:extLst>
              <a:ext uri="{FF2B5EF4-FFF2-40B4-BE49-F238E27FC236}">
                <a16:creationId xmlns:a16="http://schemas.microsoft.com/office/drawing/2014/main" id="{522ED175-B446-403F-8814-5D20ABF40869}"/>
              </a:ext>
            </a:extLst>
          </p:cNvPr>
          <p:cNvSpPr/>
          <p:nvPr/>
        </p:nvSpPr>
        <p:spPr>
          <a:xfrm>
            <a:off x="2983576" y="1066043"/>
            <a:ext cx="8129848" cy="741600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2C465A"/>
          </a:solidFill>
          <a:ln w="28575">
            <a:solidFill>
              <a:srgbClr val="53748C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s-MX" sz="2500" b="1" dirty="0">
                <a:solidFill>
                  <a:schemeClr val="bg1"/>
                </a:solidFill>
                <a:latin typeface="Alliance No.2 Black" panose="00000A00000000000000" pitchFamily="50" charset="0"/>
              </a:rPr>
              <a:t>TIME TO HIRE</a:t>
            </a:r>
          </a:p>
        </p:txBody>
      </p:sp>
      <p:sp>
        <p:nvSpPr>
          <p:cNvPr id="15" name="Rectángulo: esquinas diagonales redondeadas 14">
            <a:extLst>
              <a:ext uri="{FF2B5EF4-FFF2-40B4-BE49-F238E27FC236}">
                <a16:creationId xmlns:a16="http://schemas.microsoft.com/office/drawing/2014/main" id="{C398694D-6175-4F23-B237-1A5174A54070}"/>
              </a:ext>
            </a:extLst>
          </p:cNvPr>
          <p:cNvSpPr/>
          <p:nvPr/>
        </p:nvSpPr>
        <p:spPr>
          <a:xfrm>
            <a:off x="2983576" y="330250"/>
            <a:ext cx="8129848" cy="743069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2C465A"/>
          </a:solidFill>
          <a:ln w="28575">
            <a:solidFill>
              <a:srgbClr val="53748C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s-MX" sz="2500" b="1" dirty="0">
                <a:solidFill>
                  <a:schemeClr val="bg1"/>
                </a:solidFill>
                <a:latin typeface="Alliance No.2 Black" panose="00000A00000000000000" pitchFamily="50" charset="0"/>
              </a:rPr>
              <a:t>VACANTES ABIERTAS VS. CERRADAS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033E1E76-4A5F-413C-B4D5-46B3D0953118}"/>
              </a:ext>
            </a:extLst>
          </p:cNvPr>
          <p:cNvSpPr txBox="1"/>
          <p:nvPr/>
        </p:nvSpPr>
        <p:spPr>
          <a:xfrm>
            <a:off x="5303520" y="3116928"/>
            <a:ext cx="15341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b="1" i="0" dirty="0">
                <a:solidFill>
                  <a:schemeClr val="bg1"/>
                </a:solidFill>
                <a:effectLst/>
                <a:latin typeface="Alliance No.2 SemiBold" panose="00000700000000000000" pitchFamily="50" charset="0"/>
              </a:rPr>
              <a:t>Meta</a:t>
            </a:r>
            <a:endParaRPr lang="es-MX" dirty="0">
              <a:solidFill>
                <a:schemeClr val="bg1"/>
              </a:solidFill>
              <a:latin typeface="Alliance No.2 SemiBold" panose="00000700000000000000" pitchFamily="50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9A0903A-C64C-49FC-BBC9-1B425219F4E1}"/>
              </a:ext>
            </a:extLst>
          </p:cNvPr>
          <p:cNvSpPr txBox="1"/>
          <p:nvPr/>
        </p:nvSpPr>
        <p:spPr>
          <a:xfrm>
            <a:off x="7550932" y="3116928"/>
            <a:ext cx="16066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b="1" i="0" dirty="0">
                <a:solidFill>
                  <a:schemeClr val="bg1"/>
                </a:solidFill>
                <a:effectLst/>
                <a:latin typeface="Alliance No.2 SemiBold" panose="00000700000000000000" pitchFamily="50" charset="0"/>
              </a:rPr>
              <a:t>Actual</a:t>
            </a:r>
            <a:endParaRPr lang="es-MX" dirty="0">
              <a:solidFill>
                <a:schemeClr val="bg1"/>
              </a:solidFill>
              <a:latin typeface="Alliance No.2 SemiBold" panose="00000700000000000000" pitchFamily="50" charset="0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FF03835B-D2DC-4E55-82EE-691C13FBFC3D}"/>
              </a:ext>
            </a:extLst>
          </p:cNvPr>
          <p:cNvSpPr txBox="1"/>
          <p:nvPr/>
        </p:nvSpPr>
        <p:spPr>
          <a:xfrm>
            <a:off x="4998720" y="3462368"/>
            <a:ext cx="210311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6000" b="1" i="0" dirty="0">
                <a:solidFill>
                  <a:schemeClr val="bg1"/>
                </a:solidFill>
                <a:effectLst/>
                <a:latin typeface="Alliance No.2 SemiBold" panose="00000700000000000000" pitchFamily="50" charset="0"/>
              </a:rPr>
              <a:t>86%</a:t>
            </a:r>
            <a:endParaRPr lang="es-MX" sz="6000" dirty="0">
              <a:solidFill>
                <a:schemeClr val="bg1"/>
              </a:solidFill>
              <a:latin typeface="Alliance No.2 SemiBold" panose="00000700000000000000" pitchFamily="50" charset="0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16FFF229-7CED-431D-BA73-A4B415DCAF96}"/>
              </a:ext>
            </a:extLst>
          </p:cNvPr>
          <p:cNvSpPr txBox="1"/>
          <p:nvPr/>
        </p:nvSpPr>
        <p:spPr>
          <a:xfrm>
            <a:off x="7406640" y="3462368"/>
            <a:ext cx="19304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6000" b="1" i="0" dirty="0">
                <a:solidFill>
                  <a:schemeClr val="bg1"/>
                </a:solidFill>
                <a:effectLst/>
                <a:latin typeface="Alliance No.2 SemiBold" panose="00000700000000000000" pitchFamily="50" charset="0"/>
              </a:rPr>
              <a:t>84%</a:t>
            </a:r>
            <a:endParaRPr lang="es-MX" sz="6000" dirty="0">
              <a:solidFill>
                <a:schemeClr val="bg1"/>
              </a:solidFill>
              <a:latin typeface="Alliance No.2 SemiBold" panose="00000700000000000000" pitchFamily="50" charset="0"/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BD9FEE45-F745-438D-9DE2-9FEC6CA01A18}"/>
              </a:ext>
            </a:extLst>
          </p:cNvPr>
          <p:cNvSpPr txBox="1"/>
          <p:nvPr/>
        </p:nvSpPr>
        <p:spPr>
          <a:xfrm>
            <a:off x="3627120" y="4437391"/>
            <a:ext cx="6868160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500" b="1" i="0" dirty="0">
                <a:solidFill>
                  <a:schemeClr val="bg1"/>
                </a:solidFill>
                <a:effectLst/>
                <a:latin typeface="Alliance No.2 SemiBold" panose="00000700000000000000" pitchFamily="50" charset="0"/>
              </a:rPr>
              <a:t>El 30% de rechazos se concentró en puestos IT (motivo principal: salario 15% bajo vs. mercado según </a:t>
            </a:r>
            <a:r>
              <a:rPr lang="es-MX" sz="1500" b="1" i="0" dirty="0" err="1">
                <a:solidFill>
                  <a:schemeClr val="bg1"/>
                </a:solidFill>
                <a:effectLst/>
                <a:latin typeface="Alliance No.2 SemiBold" panose="00000700000000000000" pitchFamily="50" charset="0"/>
              </a:rPr>
              <a:t>benchmark</a:t>
            </a:r>
            <a:r>
              <a:rPr lang="es-MX" sz="1500" b="1" i="0" dirty="0">
                <a:solidFill>
                  <a:schemeClr val="bg1"/>
                </a:solidFill>
                <a:effectLst/>
                <a:latin typeface="Alliance No.2 SemiBold" panose="00000700000000000000" pitchFamily="50" charset="0"/>
              </a:rPr>
              <a:t> de </a:t>
            </a:r>
            <a:r>
              <a:rPr lang="es-MX" sz="1500" b="1" i="0" dirty="0" err="1">
                <a:solidFill>
                  <a:schemeClr val="bg1"/>
                </a:solidFill>
                <a:effectLst/>
                <a:latin typeface="Alliance No.2 SemiBold" panose="00000700000000000000" pitchFamily="50" charset="0"/>
              </a:rPr>
              <a:t>PageGroup</a:t>
            </a:r>
            <a:r>
              <a:rPr lang="es-MX" sz="1500" b="1" i="0" dirty="0">
                <a:solidFill>
                  <a:schemeClr val="bg1"/>
                </a:solidFill>
                <a:effectLst/>
                <a:latin typeface="Alliance No.2 SemiBold" panose="00000700000000000000" pitchFamily="50" charset="0"/>
              </a:rPr>
              <a:t>).</a:t>
            </a:r>
            <a:br>
              <a:rPr lang="es-MX" sz="1500" b="1" i="0" dirty="0">
                <a:solidFill>
                  <a:schemeClr val="bg1"/>
                </a:solidFill>
                <a:effectLst/>
                <a:latin typeface="Alliance No.2 SemiBold" panose="00000700000000000000" pitchFamily="50" charset="0"/>
              </a:rPr>
            </a:br>
            <a:r>
              <a:rPr lang="es-MX" sz="1500" b="1" i="0" dirty="0">
                <a:solidFill>
                  <a:schemeClr val="bg1"/>
                </a:solidFill>
                <a:effectLst/>
                <a:latin typeface="Alliance No.2 SemiBold" panose="00000700000000000000" pitchFamily="50" charset="0"/>
              </a:rPr>
              <a:t>Incluir beneficios no monetarios (ej. home office) en la oferta.</a:t>
            </a:r>
          </a:p>
        </p:txBody>
      </p:sp>
      <p:pic>
        <p:nvPicPr>
          <p:cNvPr id="3" name="Gráfico 2" descr="Firma con relleno sólido">
            <a:extLst>
              <a:ext uri="{FF2B5EF4-FFF2-40B4-BE49-F238E27FC236}">
                <a16:creationId xmlns:a16="http://schemas.microsoft.com/office/drawing/2014/main" id="{9B81153F-9DA3-4EB6-A860-F1A2B90A83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98372" y="2859688"/>
            <a:ext cx="1253144" cy="1253144"/>
          </a:xfrm>
          <a:prstGeom prst="rect">
            <a:avLst/>
          </a:prstGeom>
        </p:spPr>
      </p:pic>
      <p:pic>
        <p:nvPicPr>
          <p:cNvPr id="23" name="Imagen 22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84F32B5A-5FD1-46CD-B3EB-DD2A7F392B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520" y="6333401"/>
            <a:ext cx="717371" cy="478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02848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 descr="Mosaicos de pizarra negra">
            <a:extLst>
              <a:ext uri="{FF2B5EF4-FFF2-40B4-BE49-F238E27FC236}">
                <a16:creationId xmlns:a16="http://schemas.microsoft.com/office/drawing/2014/main" id="{4E212C42-B38C-424F-8FD6-D7D726ED9D8D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-2"/>
            <a:ext cx="10287000" cy="6858000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E7569F45-1F70-4283-AAA2-2FA9D982E493}"/>
              </a:ext>
            </a:extLst>
          </p:cNvPr>
          <p:cNvSpPr/>
          <p:nvPr/>
        </p:nvSpPr>
        <p:spPr>
          <a:xfrm>
            <a:off x="0" y="0"/>
            <a:ext cx="1979281" cy="6858000"/>
          </a:xfrm>
          <a:prstGeom prst="rect">
            <a:avLst/>
          </a:prstGeom>
          <a:solidFill>
            <a:srgbClr val="2534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268D3AC-328B-466B-965F-EAD76B1F38FE}"/>
              </a:ext>
            </a:extLst>
          </p:cNvPr>
          <p:cNvSpPr txBox="1"/>
          <p:nvPr/>
        </p:nvSpPr>
        <p:spPr>
          <a:xfrm rot="16200000">
            <a:off x="-2416868" y="1678912"/>
            <a:ext cx="669304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8000" dirty="0">
                <a:solidFill>
                  <a:schemeClr val="bg1"/>
                </a:solidFill>
                <a:latin typeface="Alliance No.2 Black" panose="00000A00000000000000" pitchFamily="50" charset="0"/>
              </a:rPr>
              <a:t>KPIS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2B7C04B-56F5-4790-8A26-5560BDB2FAFB}"/>
              </a:ext>
            </a:extLst>
          </p:cNvPr>
          <p:cNvSpPr txBox="1"/>
          <p:nvPr/>
        </p:nvSpPr>
        <p:spPr>
          <a:xfrm>
            <a:off x="1" y="6214702"/>
            <a:ext cx="187867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>
                <a:solidFill>
                  <a:srgbClr val="6F90A9"/>
                </a:solidFill>
                <a:latin typeface="Alliance No.2 Black" panose="00000A00000000000000" pitchFamily="50" charset="0"/>
              </a:rPr>
              <a:t>REPORT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315CC72-3652-49E8-8BAA-F834F8186FCA}"/>
              </a:ext>
            </a:extLst>
          </p:cNvPr>
          <p:cNvSpPr txBox="1"/>
          <p:nvPr/>
        </p:nvSpPr>
        <p:spPr>
          <a:xfrm>
            <a:off x="0" y="281912"/>
            <a:ext cx="203747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600" dirty="0">
                <a:solidFill>
                  <a:srgbClr val="6F90A9"/>
                </a:solidFill>
                <a:latin typeface="Alliance No.2 Black" panose="00000A00000000000000" pitchFamily="50" charset="0"/>
              </a:rPr>
              <a:t>MONTHLY</a:t>
            </a:r>
          </a:p>
        </p:txBody>
      </p:sp>
      <p:sp>
        <p:nvSpPr>
          <p:cNvPr id="8" name="Triángulo isósceles 7">
            <a:extLst>
              <a:ext uri="{FF2B5EF4-FFF2-40B4-BE49-F238E27FC236}">
                <a16:creationId xmlns:a16="http://schemas.microsoft.com/office/drawing/2014/main" id="{627E5255-1D91-4DDC-8FF4-5828E7A18791}"/>
              </a:ext>
            </a:extLst>
          </p:cNvPr>
          <p:cNvSpPr/>
          <p:nvPr/>
        </p:nvSpPr>
        <p:spPr>
          <a:xfrm rot="10800000">
            <a:off x="0" y="2460"/>
            <a:ext cx="2037470" cy="327789"/>
          </a:xfrm>
          <a:prstGeom prst="triangle">
            <a:avLst/>
          </a:prstGeom>
          <a:solidFill>
            <a:srgbClr val="090D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0" name="Rectángulo: esquinas diagonales redondeadas 19">
            <a:extLst>
              <a:ext uri="{FF2B5EF4-FFF2-40B4-BE49-F238E27FC236}">
                <a16:creationId xmlns:a16="http://schemas.microsoft.com/office/drawing/2014/main" id="{6897BF32-F995-43F4-9996-913B510CBF3F}"/>
              </a:ext>
            </a:extLst>
          </p:cNvPr>
          <p:cNvSpPr/>
          <p:nvPr/>
        </p:nvSpPr>
        <p:spPr>
          <a:xfrm>
            <a:off x="2983576" y="3269014"/>
            <a:ext cx="8129848" cy="2945688"/>
          </a:xfrm>
          <a:prstGeom prst="round2DiagRect">
            <a:avLst>
              <a:gd name="adj1" fmla="val 10335"/>
              <a:gd name="adj2" fmla="val 0"/>
            </a:avLst>
          </a:prstGeom>
          <a:solidFill>
            <a:srgbClr val="2C465A">
              <a:alpha val="50000"/>
            </a:srgbClr>
          </a:solidFill>
          <a:ln w="28575">
            <a:solidFill>
              <a:srgbClr val="53748C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s-MX" sz="2500" b="1" dirty="0">
                <a:solidFill>
                  <a:schemeClr val="bg1"/>
                </a:solidFill>
                <a:latin typeface="Alliance No.2 Black" panose="00000A00000000000000" pitchFamily="50" charset="0"/>
              </a:rPr>
              <a:t>COSTO POR CONTRATACIÓN	</a:t>
            </a:r>
          </a:p>
        </p:txBody>
      </p:sp>
      <p:sp>
        <p:nvSpPr>
          <p:cNvPr id="19" name="Rectángulo: esquinas diagonales redondeadas 18">
            <a:extLst>
              <a:ext uri="{FF2B5EF4-FFF2-40B4-BE49-F238E27FC236}">
                <a16:creationId xmlns:a16="http://schemas.microsoft.com/office/drawing/2014/main" id="{6C59C8E1-2D14-41DE-A4A5-FC05F40A92BA}"/>
              </a:ext>
            </a:extLst>
          </p:cNvPr>
          <p:cNvSpPr/>
          <p:nvPr/>
        </p:nvSpPr>
        <p:spPr>
          <a:xfrm>
            <a:off x="2983576" y="2534691"/>
            <a:ext cx="8129848" cy="741600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2C465A"/>
          </a:solidFill>
          <a:ln w="28575">
            <a:solidFill>
              <a:srgbClr val="53748C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s-MX" sz="2500" b="1" dirty="0">
                <a:solidFill>
                  <a:schemeClr val="bg1"/>
                </a:solidFill>
                <a:latin typeface="Alliance No.2 Black" panose="00000A00000000000000" pitchFamily="50" charset="0"/>
              </a:rPr>
              <a:t>OFERTAS ACEPTADAS</a:t>
            </a:r>
          </a:p>
        </p:txBody>
      </p:sp>
      <p:sp>
        <p:nvSpPr>
          <p:cNvPr id="18" name="Rectángulo: esquinas diagonales redondeadas 17">
            <a:extLst>
              <a:ext uri="{FF2B5EF4-FFF2-40B4-BE49-F238E27FC236}">
                <a16:creationId xmlns:a16="http://schemas.microsoft.com/office/drawing/2014/main" id="{F4A0EF98-5FE2-4CBD-979B-C4CEC3A54664}"/>
              </a:ext>
            </a:extLst>
          </p:cNvPr>
          <p:cNvSpPr/>
          <p:nvPr/>
        </p:nvSpPr>
        <p:spPr>
          <a:xfrm>
            <a:off x="2983576" y="1800367"/>
            <a:ext cx="8129848" cy="741600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2C465A"/>
          </a:solidFill>
          <a:ln w="28575">
            <a:solidFill>
              <a:srgbClr val="53748C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s-MX" sz="2500" b="1" dirty="0">
                <a:solidFill>
                  <a:schemeClr val="bg1"/>
                </a:solidFill>
                <a:latin typeface="Alliance No.2 Black" panose="00000A00000000000000" pitchFamily="50" charset="0"/>
              </a:rPr>
              <a:t>TIME TO FILL </a:t>
            </a:r>
          </a:p>
        </p:txBody>
      </p:sp>
      <p:sp>
        <p:nvSpPr>
          <p:cNvPr id="17" name="Rectángulo: esquinas diagonales redondeadas 16">
            <a:extLst>
              <a:ext uri="{FF2B5EF4-FFF2-40B4-BE49-F238E27FC236}">
                <a16:creationId xmlns:a16="http://schemas.microsoft.com/office/drawing/2014/main" id="{522ED175-B446-403F-8814-5D20ABF40869}"/>
              </a:ext>
            </a:extLst>
          </p:cNvPr>
          <p:cNvSpPr/>
          <p:nvPr/>
        </p:nvSpPr>
        <p:spPr>
          <a:xfrm>
            <a:off x="2983576" y="1066043"/>
            <a:ext cx="8129848" cy="741600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2C465A"/>
          </a:solidFill>
          <a:ln w="28575">
            <a:solidFill>
              <a:srgbClr val="53748C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s-MX" sz="2500" b="1" dirty="0">
                <a:solidFill>
                  <a:schemeClr val="bg1"/>
                </a:solidFill>
                <a:latin typeface="Alliance No.2 Black" panose="00000A00000000000000" pitchFamily="50" charset="0"/>
              </a:rPr>
              <a:t>TIME TO HIRE</a:t>
            </a:r>
          </a:p>
        </p:txBody>
      </p:sp>
      <p:sp>
        <p:nvSpPr>
          <p:cNvPr id="15" name="Rectángulo: esquinas diagonales redondeadas 14">
            <a:extLst>
              <a:ext uri="{FF2B5EF4-FFF2-40B4-BE49-F238E27FC236}">
                <a16:creationId xmlns:a16="http://schemas.microsoft.com/office/drawing/2014/main" id="{C398694D-6175-4F23-B237-1A5174A54070}"/>
              </a:ext>
            </a:extLst>
          </p:cNvPr>
          <p:cNvSpPr/>
          <p:nvPr/>
        </p:nvSpPr>
        <p:spPr>
          <a:xfrm>
            <a:off x="2983576" y="330250"/>
            <a:ext cx="8129848" cy="743069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2C465A"/>
          </a:solidFill>
          <a:ln w="28575">
            <a:solidFill>
              <a:srgbClr val="53748C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s-MX" sz="2500" b="1" dirty="0">
                <a:solidFill>
                  <a:schemeClr val="bg1"/>
                </a:solidFill>
                <a:latin typeface="Alliance No.2 Black" panose="00000A00000000000000" pitchFamily="50" charset="0"/>
              </a:rPr>
              <a:t>VACANTES ABIERTAS VS. CERRADAS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CA285563-F323-4F98-913A-17F5B0626A20}"/>
              </a:ext>
            </a:extLst>
          </p:cNvPr>
          <p:cNvSpPr txBox="1"/>
          <p:nvPr/>
        </p:nvSpPr>
        <p:spPr>
          <a:xfrm>
            <a:off x="5303520" y="3892394"/>
            <a:ext cx="15341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b="1" i="0" dirty="0">
                <a:solidFill>
                  <a:schemeClr val="bg1"/>
                </a:solidFill>
                <a:effectLst/>
                <a:latin typeface="Alliance No.2 SemiBold" panose="00000700000000000000" pitchFamily="50" charset="0"/>
              </a:rPr>
              <a:t>Meta USD</a:t>
            </a:r>
            <a:endParaRPr lang="es-MX" dirty="0">
              <a:solidFill>
                <a:schemeClr val="bg1"/>
              </a:solidFill>
              <a:latin typeface="Alliance No.2 SemiBold" panose="00000700000000000000" pitchFamily="50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A2A7CED1-EAD1-43C7-BEFD-7619C0767E51}"/>
              </a:ext>
            </a:extLst>
          </p:cNvPr>
          <p:cNvSpPr txBox="1"/>
          <p:nvPr/>
        </p:nvSpPr>
        <p:spPr>
          <a:xfrm>
            <a:off x="7550932" y="3892394"/>
            <a:ext cx="16066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b="1" i="0" dirty="0">
                <a:solidFill>
                  <a:schemeClr val="bg1"/>
                </a:solidFill>
                <a:effectLst/>
                <a:latin typeface="Alliance No.2 SemiBold" panose="00000700000000000000" pitchFamily="50" charset="0"/>
              </a:rPr>
              <a:t>Actual USD</a:t>
            </a:r>
            <a:endParaRPr lang="es-MX" dirty="0">
              <a:solidFill>
                <a:schemeClr val="bg1"/>
              </a:solidFill>
              <a:latin typeface="Alliance No.2 SemiBold" panose="00000700000000000000" pitchFamily="50" charset="0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0A3D0F1B-1FAC-4A64-8F77-C0D9D7A49CC8}"/>
              </a:ext>
            </a:extLst>
          </p:cNvPr>
          <p:cNvSpPr txBox="1"/>
          <p:nvPr/>
        </p:nvSpPr>
        <p:spPr>
          <a:xfrm>
            <a:off x="4998720" y="4237834"/>
            <a:ext cx="210311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6000" b="1" i="0" dirty="0">
                <a:solidFill>
                  <a:schemeClr val="bg1"/>
                </a:solidFill>
                <a:effectLst/>
                <a:latin typeface="Alliance No.2 SemiBold" panose="00000700000000000000" pitchFamily="50" charset="0"/>
              </a:rPr>
              <a:t>625</a:t>
            </a:r>
            <a:endParaRPr lang="es-MX" sz="6000" dirty="0">
              <a:solidFill>
                <a:schemeClr val="bg1"/>
              </a:solidFill>
              <a:latin typeface="Alliance No.2 SemiBold" panose="00000700000000000000" pitchFamily="50" charset="0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DE79440-FD15-4E35-B903-D185D2610FB2}"/>
              </a:ext>
            </a:extLst>
          </p:cNvPr>
          <p:cNvSpPr txBox="1"/>
          <p:nvPr/>
        </p:nvSpPr>
        <p:spPr>
          <a:xfrm>
            <a:off x="7406640" y="4237834"/>
            <a:ext cx="19304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6000" b="1" i="0" dirty="0">
                <a:solidFill>
                  <a:schemeClr val="bg1"/>
                </a:solidFill>
                <a:effectLst/>
                <a:latin typeface="Alliance No.2 SemiBold" panose="00000700000000000000" pitchFamily="50" charset="0"/>
              </a:rPr>
              <a:t>644</a:t>
            </a:r>
            <a:endParaRPr lang="es-MX" sz="6000" dirty="0">
              <a:solidFill>
                <a:schemeClr val="bg1"/>
              </a:solidFill>
              <a:latin typeface="Alliance No.2 SemiBold" panose="00000700000000000000" pitchFamily="50" charset="0"/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40B82EAE-CC56-460E-9CF9-602C51FECDB3}"/>
              </a:ext>
            </a:extLst>
          </p:cNvPr>
          <p:cNvSpPr txBox="1"/>
          <p:nvPr/>
        </p:nvSpPr>
        <p:spPr>
          <a:xfrm>
            <a:off x="3627120" y="5212857"/>
            <a:ext cx="6868160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500" b="1" i="0" dirty="0">
                <a:solidFill>
                  <a:schemeClr val="bg1"/>
                </a:solidFill>
                <a:effectLst/>
                <a:latin typeface="Alliance No.2 SemiBold" panose="00000700000000000000" pitchFamily="50" charset="0"/>
              </a:rPr>
              <a:t>El sobrecosto provino del uso de </a:t>
            </a:r>
            <a:r>
              <a:rPr lang="es-MX" sz="1500" b="1" i="0" dirty="0" err="1">
                <a:solidFill>
                  <a:schemeClr val="bg1"/>
                </a:solidFill>
                <a:effectLst/>
                <a:latin typeface="Alliance No.2 SemiBold" panose="00000700000000000000" pitchFamily="50" charset="0"/>
              </a:rPr>
              <a:t>headhunters</a:t>
            </a:r>
            <a:r>
              <a:rPr lang="es-MX" sz="1500" b="1" i="0" dirty="0">
                <a:solidFill>
                  <a:schemeClr val="bg1"/>
                </a:solidFill>
                <a:effectLst/>
                <a:latin typeface="Alliance No.2 SemiBold" panose="00000700000000000000" pitchFamily="50" charset="0"/>
              </a:rPr>
              <a:t> externos para 2 perfiles directivos (40% del gasto total). Priorizar referidos internos con bono aumentado al 20% para puestos críticos.</a:t>
            </a:r>
          </a:p>
        </p:txBody>
      </p:sp>
      <p:pic>
        <p:nvPicPr>
          <p:cNvPr id="3" name="Gráfico 2" descr="Monedas con relleno sólido">
            <a:extLst>
              <a:ext uri="{FF2B5EF4-FFF2-40B4-BE49-F238E27FC236}">
                <a16:creationId xmlns:a16="http://schemas.microsoft.com/office/drawing/2014/main" id="{453839FC-1D98-421D-AA93-86B18E2A5C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62944" y="4078174"/>
            <a:ext cx="914400" cy="914400"/>
          </a:xfrm>
          <a:prstGeom prst="rect">
            <a:avLst/>
          </a:prstGeom>
        </p:spPr>
      </p:pic>
      <p:pic>
        <p:nvPicPr>
          <p:cNvPr id="23" name="Imagen 22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4C99F984-855C-497D-B89F-09386A9D8A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520" y="6333401"/>
            <a:ext cx="717371" cy="478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25106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 descr="Mosaicos de pizarra negra">
            <a:extLst>
              <a:ext uri="{FF2B5EF4-FFF2-40B4-BE49-F238E27FC236}">
                <a16:creationId xmlns:a16="http://schemas.microsoft.com/office/drawing/2014/main" id="{4E212C42-B38C-424F-8FD6-D7D726ED9D8D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-2"/>
            <a:ext cx="10287000" cy="6858000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E7569F45-1F70-4283-AAA2-2FA9D982E493}"/>
              </a:ext>
            </a:extLst>
          </p:cNvPr>
          <p:cNvSpPr/>
          <p:nvPr/>
        </p:nvSpPr>
        <p:spPr>
          <a:xfrm>
            <a:off x="0" y="0"/>
            <a:ext cx="1979281" cy="6858000"/>
          </a:xfrm>
          <a:prstGeom prst="rect">
            <a:avLst/>
          </a:prstGeom>
          <a:solidFill>
            <a:srgbClr val="2534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268D3AC-328B-466B-965F-EAD76B1F38FE}"/>
              </a:ext>
            </a:extLst>
          </p:cNvPr>
          <p:cNvSpPr txBox="1"/>
          <p:nvPr/>
        </p:nvSpPr>
        <p:spPr>
          <a:xfrm rot="16200000">
            <a:off x="-2416868" y="1678912"/>
            <a:ext cx="669304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8000" dirty="0">
                <a:solidFill>
                  <a:schemeClr val="bg1"/>
                </a:solidFill>
                <a:latin typeface="Alliance No.2 Black" panose="00000A00000000000000" pitchFamily="50" charset="0"/>
              </a:rPr>
              <a:t>KPIS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2B7C04B-56F5-4790-8A26-5560BDB2FAFB}"/>
              </a:ext>
            </a:extLst>
          </p:cNvPr>
          <p:cNvSpPr txBox="1"/>
          <p:nvPr/>
        </p:nvSpPr>
        <p:spPr>
          <a:xfrm>
            <a:off x="1" y="6214702"/>
            <a:ext cx="187867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>
                <a:solidFill>
                  <a:srgbClr val="6F90A9"/>
                </a:solidFill>
                <a:latin typeface="Alliance No.2 Black" panose="00000A00000000000000" pitchFamily="50" charset="0"/>
              </a:rPr>
              <a:t>REPORT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315CC72-3652-49E8-8BAA-F834F8186FCA}"/>
              </a:ext>
            </a:extLst>
          </p:cNvPr>
          <p:cNvSpPr txBox="1"/>
          <p:nvPr/>
        </p:nvSpPr>
        <p:spPr>
          <a:xfrm>
            <a:off x="0" y="281912"/>
            <a:ext cx="203747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600" dirty="0">
                <a:solidFill>
                  <a:srgbClr val="6F90A9"/>
                </a:solidFill>
                <a:latin typeface="Alliance No.2 Black" panose="00000A00000000000000" pitchFamily="50" charset="0"/>
              </a:rPr>
              <a:t>MONTHLY</a:t>
            </a:r>
          </a:p>
        </p:txBody>
      </p:sp>
      <p:sp>
        <p:nvSpPr>
          <p:cNvPr id="8" name="Triángulo isósceles 7">
            <a:extLst>
              <a:ext uri="{FF2B5EF4-FFF2-40B4-BE49-F238E27FC236}">
                <a16:creationId xmlns:a16="http://schemas.microsoft.com/office/drawing/2014/main" id="{627E5255-1D91-4DDC-8FF4-5828E7A18791}"/>
              </a:ext>
            </a:extLst>
          </p:cNvPr>
          <p:cNvSpPr/>
          <p:nvPr/>
        </p:nvSpPr>
        <p:spPr>
          <a:xfrm rot="10800000">
            <a:off x="0" y="2460"/>
            <a:ext cx="2037470" cy="327789"/>
          </a:xfrm>
          <a:prstGeom prst="triangle">
            <a:avLst/>
          </a:prstGeom>
          <a:solidFill>
            <a:srgbClr val="090D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0" name="Rectángulo: esquinas diagonales redondeadas 19">
            <a:extLst>
              <a:ext uri="{FF2B5EF4-FFF2-40B4-BE49-F238E27FC236}">
                <a16:creationId xmlns:a16="http://schemas.microsoft.com/office/drawing/2014/main" id="{6897BF32-F995-43F4-9996-913B510CBF3F}"/>
              </a:ext>
            </a:extLst>
          </p:cNvPr>
          <p:cNvSpPr/>
          <p:nvPr/>
        </p:nvSpPr>
        <p:spPr>
          <a:xfrm>
            <a:off x="2983576" y="1198880"/>
            <a:ext cx="8129848" cy="3676092"/>
          </a:xfrm>
          <a:prstGeom prst="round2DiagRect">
            <a:avLst>
              <a:gd name="adj1" fmla="val 29824"/>
              <a:gd name="adj2" fmla="val 0"/>
            </a:avLst>
          </a:prstGeom>
          <a:solidFill>
            <a:srgbClr val="2C465A">
              <a:alpha val="70000"/>
            </a:srgbClr>
          </a:solidFill>
          <a:ln w="28575">
            <a:solidFill>
              <a:srgbClr val="53748C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500" b="1" dirty="0">
                <a:solidFill>
                  <a:schemeClr val="bg1"/>
                </a:solidFill>
                <a:latin typeface="Alliance No.2 Medium" panose="00000600000000000000" pitchFamily="50" charset="0"/>
              </a:rPr>
              <a:t>¡GRACIAS!</a:t>
            </a:r>
          </a:p>
        </p:txBody>
      </p:sp>
      <p:pic>
        <p:nvPicPr>
          <p:cNvPr id="13" name="Imagen 12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923C08F4-0AE8-4FF3-B2D7-13F0A524A5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520" y="6333401"/>
            <a:ext cx="717371" cy="478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68166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334</Words>
  <Application>Microsoft Office PowerPoint</Application>
  <PresentationFormat>Panorámica</PresentationFormat>
  <Paragraphs>77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4" baseType="lpstr">
      <vt:lpstr>Arial</vt:lpstr>
      <vt:lpstr>Alliance No.2 Medium</vt:lpstr>
      <vt:lpstr>Alliance No.2 Black</vt:lpstr>
      <vt:lpstr>Calibri Light</vt:lpstr>
      <vt:lpstr>Calibri</vt:lpstr>
      <vt:lpstr>Alliance No.2 SemiBold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Hermes Negrete</dc:creator>
  <cp:lastModifiedBy>Hermes Negrete</cp:lastModifiedBy>
  <cp:revision>10</cp:revision>
  <dcterms:created xsi:type="dcterms:W3CDTF">2025-06-06T14:51:31Z</dcterms:created>
  <dcterms:modified xsi:type="dcterms:W3CDTF">2025-06-06T16:04:38Z</dcterms:modified>
</cp:coreProperties>
</file>